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0287000" cy="12852400"/>
  <p:notesSz cx="6858000" cy="9144000"/>
  <p:embeddedFontLst>
    <p:embeddedFont>
      <p:font typeface="League Spartan" charset="1" panose="00000800000000000000"/>
      <p:regular r:id="rId19"/>
    </p:embeddedFont>
    <p:embeddedFont>
      <p:font typeface="Canva Sans Bold" charset="1" panose="020B0803030501040103"/>
      <p:regular r:id="rId20"/>
    </p:embeddedFont>
    <p:embeddedFont>
      <p:font typeface="Canva Sans" charset="1" panose="020B0503030501040103"/>
      <p:regular r:id="rId21"/>
    </p:embeddedFont>
    <p:embeddedFont>
      <p:font typeface="Palm Club" charset="1" panose="0000000000000000000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3.png" Type="http://schemas.openxmlformats.org/officeDocument/2006/relationships/image"/><Relationship Id="rId4" Target="../media/image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3.png" Type="http://schemas.openxmlformats.org/officeDocument/2006/relationships/image"/><Relationship Id="rId4" Target="../media/image2.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 Id="rId3" Target="../media/image16.png" Type="http://schemas.openxmlformats.org/officeDocument/2006/relationships/image"/><Relationship Id="rId4" Target="../media/image3.png" Type="http://schemas.openxmlformats.org/officeDocument/2006/relationships/image"/><Relationship Id="rId5" Target="https://iktar.org"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287000" cy="12849225"/>
          </a:xfrm>
          <a:custGeom>
            <a:avLst/>
            <a:gdLst/>
            <a:ahLst/>
            <a:cxnLst/>
            <a:rect r="r" b="b" t="t" l="l"/>
            <a:pathLst>
              <a:path h="12849225" w="10287000">
                <a:moveTo>
                  <a:pt x="0" y="0"/>
                </a:moveTo>
                <a:lnTo>
                  <a:pt x="10287000" y="0"/>
                </a:lnTo>
                <a:lnTo>
                  <a:pt x="10287000" y="12849225"/>
                </a:lnTo>
                <a:lnTo>
                  <a:pt x="0" y="12849225"/>
                </a:lnTo>
                <a:lnTo>
                  <a:pt x="0" y="0"/>
                </a:lnTo>
                <a:close/>
              </a:path>
            </a:pathLst>
          </a:custGeom>
          <a:blipFill>
            <a:blip r:embed="rId2"/>
            <a:stretch>
              <a:fillRect l="-43720" t="0" r="-43720" b="-74"/>
            </a:stretch>
          </a:blipFill>
        </p:spPr>
      </p:sp>
      <p:grpSp>
        <p:nvGrpSpPr>
          <p:cNvPr name="Group 3" id="3"/>
          <p:cNvGrpSpPr/>
          <p:nvPr/>
        </p:nvGrpSpPr>
        <p:grpSpPr>
          <a:xfrm rot="0">
            <a:off x="0" y="12029992"/>
            <a:ext cx="10287000" cy="828758"/>
            <a:chOff x="0" y="0"/>
            <a:chExt cx="2709333" cy="218274"/>
          </a:xfrm>
        </p:grpSpPr>
        <p:sp>
          <p:nvSpPr>
            <p:cNvPr name="Freeform 4" id="4"/>
            <p:cNvSpPr/>
            <p:nvPr/>
          </p:nvSpPr>
          <p:spPr>
            <a:xfrm flipH="false" flipV="false" rot="0">
              <a:off x="0" y="0"/>
              <a:ext cx="2709333" cy="218274"/>
            </a:xfrm>
            <a:custGeom>
              <a:avLst/>
              <a:gdLst/>
              <a:ahLst/>
              <a:cxnLst/>
              <a:rect r="r" b="b" t="t" l="l"/>
              <a:pathLst>
                <a:path h="218274" w="2709333">
                  <a:moveTo>
                    <a:pt x="0" y="0"/>
                  </a:moveTo>
                  <a:lnTo>
                    <a:pt x="2709333" y="0"/>
                  </a:lnTo>
                  <a:lnTo>
                    <a:pt x="2709333" y="218274"/>
                  </a:lnTo>
                  <a:lnTo>
                    <a:pt x="0" y="218274"/>
                  </a:lnTo>
                  <a:close/>
                </a:path>
              </a:pathLst>
            </a:custGeom>
            <a:solidFill>
              <a:srgbClr val="FFFFFF">
                <a:alpha val="37647"/>
              </a:srgbClr>
            </a:solidFill>
          </p:spPr>
        </p:sp>
        <p:sp>
          <p:nvSpPr>
            <p:cNvPr name="TextBox 5" id="5"/>
            <p:cNvSpPr txBox="true"/>
            <p:nvPr/>
          </p:nvSpPr>
          <p:spPr>
            <a:xfrm>
              <a:off x="0" y="-38100"/>
              <a:ext cx="2709333" cy="256374"/>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3242306" y="12029992"/>
            <a:ext cx="751732" cy="751732"/>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0" t="-8148" r="0" b="-8148"/>
              </a:stretch>
            </a:blipFill>
          </p:spPr>
        </p:sp>
      </p:grpSp>
      <p:sp>
        <p:nvSpPr>
          <p:cNvPr name="Freeform 8" id="8"/>
          <p:cNvSpPr/>
          <p:nvPr/>
        </p:nvSpPr>
        <p:spPr>
          <a:xfrm flipH="false" flipV="false" rot="0">
            <a:off x="3477200" y="330553"/>
            <a:ext cx="3955055" cy="1396295"/>
          </a:xfrm>
          <a:custGeom>
            <a:avLst/>
            <a:gdLst/>
            <a:ahLst/>
            <a:cxnLst/>
            <a:rect r="r" b="b" t="t" l="l"/>
            <a:pathLst>
              <a:path h="1396295" w="3955055">
                <a:moveTo>
                  <a:pt x="0" y="0"/>
                </a:moveTo>
                <a:lnTo>
                  <a:pt x="3955055" y="0"/>
                </a:lnTo>
                <a:lnTo>
                  <a:pt x="3955055" y="1396294"/>
                </a:lnTo>
                <a:lnTo>
                  <a:pt x="0" y="1396294"/>
                </a:lnTo>
                <a:lnTo>
                  <a:pt x="0" y="0"/>
                </a:lnTo>
                <a:close/>
              </a:path>
            </a:pathLst>
          </a:custGeom>
          <a:blipFill>
            <a:blip r:embed="rId4"/>
            <a:stretch>
              <a:fillRect l="0" t="0" r="0" b="0"/>
            </a:stretch>
          </a:blipFill>
        </p:spPr>
      </p:sp>
      <p:sp>
        <p:nvSpPr>
          <p:cNvPr name="TextBox 9" id="9"/>
          <p:cNvSpPr txBox="true"/>
          <p:nvPr/>
        </p:nvSpPr>
        <p:spPr>
          <a:xfrm rot="0">
            <a:off x="1660262" y="3380252"/>
            <a:ext cx="6966477" cy="7653651"/>
          </a:xfrm>
          <a:prstGeom prst="rect">
            <a:avLst/>
          </a:prstGeom>
        </p:spPr>
        <p:txBody>
          <a:bodyPr anchor="t" rtlCol="false" tIns="0" lIns="0" bIns="0" rIns="0">
            <a:spAutoFit/>
          </a:bodyPr>
          <a:lstStyle/>
          <a:p>
            <a:pPr algn="ctr">
              <a:lnSpc>
                <a:spcPts val="8584"/>
              </a:lnSpc>
            </a:pPr>
            <a:r>
              <a:rPr lang="en-US" sz="8499">
                <a:solidFill>
                  <a:srgbClr val="8B2C2C"/>
                </a:solidFill>
                <a:latin typeface="League Spartan"/>
                <a:ea typeface="League Spartan"/>
                <a:cs typeface="League Spartan"/>
                <a:sym typeface="League Spartan"/>
              </a:rPr>
              <a:t>Master the Art of Making a Powerful Impression in Business Meetings</a:t>
            </a:r>
          </a:p>
        </p:txBody>
      </p:sp>
      <p:sp>
        <p:nvSpPr>
          <p:cNvPr name="TextBox 10" id="10"/>
          <p:cNvSpPr txBox="true"/>
          <p:nvPr/>
        </p:nvSpPr>
        <p:spPr>
          <a:xfrm rot="0">
            <a:off x="675749" y="12168653"/>
            <a:ext cx="2462212"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Follow</a:t>
            </a:r>
            <a:r>
              <a:rPr lang="en-US" sz="1900" b="true">
                <a:solidFill>
                  <a:srgbClr val="000000"/>
                </a:solidFill>
                <a:latin typeface="Canva Sans Bold"/>
                <a:ea typeface="Canva Sans Bold"/>
                <a:cs typeface="Canva Sans Bold"/>
                <a:sym typeface="Canva Sans Bold"/>
              </a:rPr>
              <a:t> </a:t>
            </a:r>
            <a:r>
              <a:rPr lang="en-US" sz="1900" b="true">
                <a:solidFill>
                  <a:srgbClr val="C40808"/>
                </a:solidFill>
                <a:latin typeface="Canva Sans Bold"/>
                <a:ea typeface="Canva Sans Bold"/>
                <a:cs typeface="Canva Sans Bold"/>
                <a:sym typeface="Canva Sans Bold"/>
              </a:rPr>
              <a:t>Shafqat Jilani</a:t>
            </a:r>
          </a:p>
        </p:txBody>
      </p:sp>
      <p:sp>
        <p:nvSpPr>
          <p:cNvPr name="TextBox 11" id="11"/>
          <p:cNvSpPr txBox="true"/>
          <p:nvPr/>
        </p:nvSpPr>
        <p:spPr>
          <a:xfrm rot="0">
            <a:off x="4098383" y="12168653"/>
            <a:ext cx="5523905"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for Sales Leadership + Business Empowerment </a:t>
            </a:r>
          </a:p>
        </p:txBody>
      </p:sp>
      <p:sp>
        <p:nvSpPr>
          <p:cNvPr name="TextBox 12" id="12"/>
          <p:cNvSpPr txBox="true"/>
          <p:nvPr/>
        </p:nvSpPr>
        <p:spPr>
          <a:xfrm rot="0">
            <a:off x="4549853" y="12463292"/>
            <a:ext cx="4620964" cy="240664"/>
          </a:xfrm>
          <a:prstGeom prst="rect">
            <a:avLst/>
          </a:prstGeom>
        </p:spPr>
        <p:txBody>
          <a:bodyPr anchor="t" rtlCol="false" tIns="0" lIns="0" bIns="0" rIns="0">
            <a:spAutoFit/>
          </a:bodyPr>
          <a:lstStyle/>
          <a:p>
            <a:pPr algn="ctr">
              <a:lnSpc>
                <a:spcPts val="1960"/>
              </a:lnSpc>
            </a:pPr>
            <a:r>
              <a:rPr lang="en-US" sz="1400">
                <a:solidFill>
                  <a:srgbClr val="000000"/>
                </a:solidFill>
                <a:latin typeface="Canva Sans"/>
                <a:ea typeface="Canva Sans"/>
                <a:cs typeface="Canva Sans"/>
                <a:sym typeface="Canva Sans"/>
              </a:rPr>
              <a:t>www.IKTAR.org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info@IKTAR.org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+92 321 783 5515</a:t>
            </a:r>
          </a:p>
        </p:txBody>
      </p:sp>
      <p:sp>
        <p:nvSpPr>
          <p:cNvPr name="TextBox 13" id="13"/>
          <p:cNvSpPr txBox="true"/>
          <p:nvPr/>
        </p:nvSpPr>
        <p:spPr>
          <a:xfrm rot="0">
            <a:off x="3419103" y="2309261"/>
            <a:ext cx="3448794" cy="918591"/>
          </a:xfrm>
          <a:prstGeom prst="rect">
            <a:avLst/>
          </a:prstGeom>
        </p:spPr>
        <p:txBody>
          <a:bodyPr anchor="t" rtlCol="false" tIns="0" lIns="0" bIns="0" rIns="0">
            <a:spAutoFit/>
          </a:bodyPr>
          <a:lstStyle/>
          <a:p>
            <a:pPr algn="ctr">
              <a:lnSpc>
                <a:spcPts val="6552"/>
              </a:lnSpc>
            </a:pPr>
            <a:r>
              <a:rPr lang="en-US" sz="7800" b="true">
                <a:solidFill>
                  <a:srgbClr val="A6A6A6"/>
                </a:solidFill>
                <a:latin typeface="Canva Sans Bold"/>
                <a:ea typeface="Canva Sans Bold"/>
                <a:cs typeface="Canva Sans Bold"/>
                <a:sym typeface="Canva Sans Bold"/>
              </a:rPr>
              <a:t>How to</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287000" cy="12849225"/>
          </a:xfrm>
          <a:custGeom>
            <a:avLst/>
            <a:gdLst/>
            <a:ahLst/>
            <a:cxnLst/>
            <a:rect r="r" b="b" t="t" l="l"/>
            <a:pathLst>
              <a:path h="12849225" w="10287000">
                <a:moveTo>
                  <a:pt x="0" y="0"/>
                </a:moveTo>
                <a:lnTo>
                  <a:pt x="10287000" y="0"/>
                </a:lnTo>
                <a:lnTo>
                  <a:pt x="10287000" y="12849225"/>
                </a:lnTo>
                <a:lnTo>
                  <a:pt x="0" y="12849225"/>
                </a:lnTo>
                <a:lnTo>
                  <a:pt x="0" y="0"/>
                </a:lnTo>
                <a:close/>
              </a:path>
            </a:pathLst>
          </a:custGeom>
          <a:blipFill>
            <a:blip r:embed="rId2"/>
            <a:stretch>
              <a:fillRect l="-43720" t="0" r="-43720" b="-74"/>
            </a:stretch>
          </a:blipFill>
        </p:spPr>
      </p:sp>
      <p:grpSp>
        <p:nvGrpSpPr>
          <p:cNvPr name="Group 3" id="3"/>
          <p:cNvGrpSpPr/>
          <p:nvPr/>
        </p:nvGrpSpPr>
        <p:grpSpPr>
          <a:xfrm rot="0">
            <a:off x="0" y="12029992"/>
            <a:ext cx="10287000" cy="828758"/>
            <a:chOff x="0" y="0"/>
            <a:chExt cx="2709333" cy="218274"/>
          </a:xfrm>
        </p:grpSpPr>
        <p:sp>
          <p:nvSpPr>
            <p:cNvPr name="Freeform 4" id="4"/>
            <p:cNvSpPr/>
            <p:nvPr/>
          </p:nvSpPr>
          <p:spPr>
            <a:xfrm flipH="false" flipV="false" rot="0">
              <a:off x="0" y="0"/>
              <a:ext cx="2709333" cy="218274"/>
            </a:xfrm>
            <a:custGeom>
              <a:avLst/>
              <a:gdLst/>
              <a:ahLst/>
              <a:cxnLst/>
              <a:rect r="r" b="b" t="t" l="l"/>
              <a:pathLst>
                <a:path h="218274" w="2709333">
                  <a:moveTo>
                    <a:pt x="0" y="0"/>
                  </a:moveTo>
                  <a:lnTo>
                    <a:pt x="2709333" y="0"/>
                  </a:lnTo>
                  <a:lnTo>
                    <a:pt x="2709333" y="218274"/>
                  </a:lnTo>
                  <a:lnTo>
                    <a:pt x="0" y="218274"/>
                  </a:lnTo>
                  <a:close/>
                </a:path>
              </a:pathLst>
            </a:custGeom>
            <a:solidFill>
              <a:srgbClr val="FFFFFF">
                <a:alpha val="37647"/>
              </a:srgbClr>
            </a:solidFill>
          </p:spPr>
        </p:sp>
        <p:sp>
          <p:nvSpPr>
            <p:cNvPr name="TextBox 5" id="5"/>
            <p:cNvSpPr txBox="true"/>
            <p:nvPr/>
          </p:nvSpPr>
          <p:spPr>
            <a:xfrm>
              <a:off x="0" y="-38100"/>
              <a:ext cx="2709333" cy="256374"/>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3242306" y="12029992"/>
            <a:ext cx="751732" cy="751732"/>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0" t="-8148" r="0" b="-8148"/>
              </a:stretch>
            </a:blipFill>
          </p:spPr>
        </p:sp>
      </p:grpSp>
      <p:sp>
        <p:nvSpPr>
          <p:cNvPr name="Freeform 8" id="8"/>
          <p:cNvSpPr/>
          <p:nvPr/>
        </p:nvSpPr>
        <p:spPr>
          <a:xfrm flipH="false" flipV="false" rot="0">
            <a:off x="3477200" y="330553"/>
            <a:ext cx="3955055" cy="1396295"/>
          </a:xfrm>
          <a:custGeom>
            <a:avLst/>
            <a:gdLst/>
            <a:ahLst/>
            <a:cxnLst/>
            <a:rect r="r" b="b" t="t" l="l"/>
            <a:pathLst>
              <a:path h="1396295" w="3955055">
                <a:moveTo>
                  <a:pt x="0" y="0"/>
                </a:moveTo>
                <a:lnTo>
                  <a:pt x="3955055" y="0"/>
                </a:lnTo>
                <a:lnTo>
                  <a:pt x="3955055" y="1396294"/>
                </a:lnTo>
                <a:lnTo>
                  <a:pt x="0" y="1396294"/>
                </a:lnTo>
                <a:lnTo>
                  <a:pt x="0" y="0"/>
                </a:lnTo>
                <a:close/>
              </a:path>
            </a:pathLst>
          </a:custGeom>
          <a:blipFill>
            <a:blip r:embed="rId4"/>
            <a:stretch>
              <a:fillRect l="0" t="0" r="0" b="0"/>
            </a:stretch>
          </a:blipFill>
        </p:spPr>
      </p:sp>
      <p:sp>
        <p:nvSpPr>
          <p:cNvPr name="TextBox 9" id="9"/>
          <p:cNvSpPr txBox="true"/>
          <p:nvPr/>
        </p:nvSpPr>
        <p:spPr>
          <a:xfrm rot="0">
            <a:off x="1660262" y="3265952"/>
            <a:ext cx="6966477" cy="7665722"/>
          </a:xfrm>
          <a:prstGeom prst="rect">
            <a:avLst/>
          </a:prstGeom>
        </p:spPr>
        <p:txBody>
          <a:bodyPr anchor="t" rtlCol="false" tIns="0" lIns="0" bIns="0" rIns="0">
            <a:spAutoFit/>
          </a:bodyPr>
          <a:lstStyle/>
          <a:p>
            <a:pPr algn="ctr">
              <a:lnSpc>
                <a:spcPts val="5040"/>
              </a:lnSpc>
            </a:pPr>
            <a:r>
              <a:rPr lang="en-US" sz="4500">
                <a:solidFill>
                  <a:srgbClr val="8B2C2C"/>
                </a:solidFill>
                <a:latin typeface="Canva Sans"/>
                <a:ea typeface="Canva Sans"/>
                <a:cs typeface="Canva Sans"/>
                <a:sym typeface="Canva Sans"/>
              </a:rPr>
              <a:t>Creating a powerful, professional aura in a business meeting is all about projecting confidence, expertise, and approachability. Here are some steps to help you make a strong impression, whether you’re meeting with one person or a group.</a:t>
            </a:r>
          </a:p>
          <a:p>
            <a:pPr algn="ctr">
              <a:lnSpc>
                <a:spcPts val="5040"/>
              </a:lnSpc>
            </a:pPr>
          </a:p>
        </p:txBody>
      </p:sp>
      <p:sp>
        <p:nvSpPr>
          <p:cNvPr name="TextBox 10" id="10"/>
          <p:cNvSpPr txBox="true"/>
          <p:nvPr/>
        </p:nvSpPr>
        <p:spPr>
          <a:xfrm rot="0">
            <a:off x="675749" y="12168653"/>
            <a:ext cx="2462212"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Follow</a:t>
            </a:r>
            <a:r>
              <a:rPr lang="en-US" sz="1900" b="true">
                <a:solidFill>
                  <a:srgbClr val="000000"/>
                </a:solidFill>
                <a:latin typeface="Canva Sans Bold"/>
                <a:ea typeface="Canva Sans Bold"/>
                <a:cs typeface="Canva Sans Bold"/>
                <a:sym typeface="Canva Sans Bold"/>
              </a:rPr>
              <a:t> </a:t>
            </a:r>
            <a:r>
              <a:rPr lang="en-US" sz="1900" b="true">
                <a:solidFill>
                  <a:srgbClr val="C40808"/>
                </a:solidFill>
                <a:latin typeface="Canva Sans Bold"/>
                <a:ea typeface="Canva Sans Bold"/>
                <a:cs typeface="Canva Sans Bold"/>
                <a:sym typeface="Canva Sans Bold"/>
              </a:rPr>
              <a:t>Shafqat Jilani</a:t>
            </a:r>
          </a:p>
        </p:txBody>
      </p:sp>
      <p:sp>
        <p:nvSpPr>
          <p:cNvPr name="TextBox 11" id="11"/>
          <p:cNvSpPr txBox="true"/>
          <p:nvPr/>
        </p:nvSpPr>
        <p:spPr>
          <a:xfrm rot="0">
            <a:off x="4098383" y="12168653"/>
            <a:ext cx="5523905"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for Sales Leadership + Business Empowerment </a:t>
            </a:r>
          </a:p>
        </p:txBody>
      </p:sp>
      <p:sp>
        <p:nvSpPr>
          <p:cNvPr name="TextBox 12" id="12"/>
          <p:cNvSpPr txBox="true"/>
          <p:nvPr/>
        </p:nvSpPr>
        <p:spPr>
          <a:xfrm rot="0">
            <a:off x="4549853" y="12463292"/>
            <a:ext cx="4620964" cy="240664"/>
          </a:xfrm>
          <a:prstGeom prst="rect">
            <a:avLst/>
          </a:prstGeom>
        </p:spPr>
        <p:txBody>
          <a:bodyPr anchor="t" rtlCol="false" tIns="0" lIns="0" bIns="0" rIns="0">
            <a:spAutoFit/>
          </a:bodyPr>
          <a:lstStyle/>
          <a:p>
            <a:pPr algn="ctr">
              <a:lnSpc>
                <a:spcPts val="1960"/>
              </a:lnSpc>
            </a:pPr>
            <a:r>
              <a:rPr lang="en-US" sz="1400">
                <a:solidFill>
                  <a:srgbClr val="000000"/>
                </a:solidFill>
                <a:latin typeface="Canva Sans"/>
                <a:ea typeface="Canva Sans"/>
                <a:cs typeface="Canva Sans"/>
                <a:sym typeface="Canva Sans"/>
              </a:rPr>
              <a:t>www.IKTAR.org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info@IKTAR.org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+92 321 783 5515</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287000" cy="12849225"/>
          </a:xfrm>
          <a:custGeom>
            <a:avLst/>
            <a:gdLst/>
            <a:ahLst/>
            <a:cxnLst/>
            <a:rect r="r" b="b" t="t" l="l"/>
            <a:pathLst>
              <a:path h="12849225" w="10287000">
                <a:moveTo>
                  <a:pt x="0" y="0"/>
                </a:moveTo>
                <a:lnTo>
                  <a:pt x="10287000" y="0"/>
                </a:lnTo>
                <a:lnTo>
                  <a:pt x="10287000" y="12849225"/>
                </a:lnTo>
                <a:lnTo>
                  <a:pt x="0" y="12849225"/>
                </a:lnTo>
                <a:lnTo>
                  <a:pt x="0" y="0"/>
                </a:lnTo>
                <a:close/>
              </a:path>
            </a:pathLst>
          </a:custGeom>
          <a:blipFill>
            <a:blip r:embed="rId2"/>
            <a:stretch>
              <a:fillRect l="-92857" t="0" r="-92857" b="-74"/>
            </a:stretch>
          </a:blipFill>
        </p:spPr>
      </p:sp>
      <p:grpSp>
        <p:nvGrpSpPr>
          <p:cNvPr name="Group 3" id="3"/>
          <p:cNvGrpSpPr/>
          <p:nvPr/>
        </p:nvGrpSpPr>
        <p:grpSpPr>
          <a:xfrm rot="0">
            <a:off x="0" y="12029992"/>
            <a:ext cx="10287000" cy="828758"/>
            <a:chOff x="0" y="0"/>
            <a:chExt cx="2709333" cy="218274"/>
          </a:xfrm>
        </p:grpSpPr>
        <p:sp>
          <p:nvSpPr>
            <p:cNvPr name="Freeform 4" id="4"/>
            <p:cNvSpPr/>
            <p:nvPr/>
          </p:nvSpPr>
          <p:spPr>
            <a:xfrm flipH="false" flipV="false" rot="0">
              <a:off x="0" y="0"/>
              <a:ext cx="2709333" cy="218274"/>
            </a:xfrm>
            <a:custGeom>
              <a:avLst/>
              <a:gdLst/>
              <a:ahLst/>
              <a:cxnLst/>
              <a:rect r="r" b="b" t="t" l="l"/>
              <a:pathLst>
                <a:path h="218274" w="2709333">
                  <a:moveTo>
                    <a:pt x="0" y="0"/>
                  </a:moveTo>
                  <a:lnTo>
                    <a:pt x="2709333" y="0"/>
                  </a:lnTo>
                  <a:lnTo>
                    <a:pt x="2709333" y="218274"/>
                  </a:lnTo>
                  <a:lnTo>
                    <a:pt x="0" y="218274"/>
                  </a:lnTo>
                  <a:close/>
                </a:path>
              </a:pathLst>
            </a:custGeom>
            <a:solidFill>
              <a:srgbClr val="FFFFFF">
                <a:alpha val="37647"/>
              </a:srgbClr>
            </a:solidFill>
          </p:spPr>
        </p:sp>
        <p:sp>
          <p:nvSpPr>
            <p:cNvPr name="TextBox 5" id="5"/>
            <p:cNvSpPr txBox="true"/>
            <p:nvPr/>
          </p:nvSpPr>
          <p:spPr>
            <a:xfrm>
              <a:off x="0" y="-38100"/>
              <a:ext cx="2709333" cy="256374"/>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3477200" y="330553"/>
            <a:ext cx="3955055" cy="1396295"/>
          </a:xfrm>
          <a:custGeom>
            <a:avLst/>
            <a:gdLst/>
            <a:ahLst/>
            <a:cxnLst/>
            <a:rect r="r" b="b" t="t" l="l"/>
            <a:pathLst>
              <a:path h="1396295" w="3955055">
                <a:moveTo>
                  <a:pt x="0" y="0"/>
                </a:moveTo>
                <a:lnTo>
                  <a:pt x="3955055" y="0"/>
                </a:lnTo>
                <a:lnTo>
                  <a:pt x="3955055" y="1396294"/>
                </a:lnTo>
                <a:lnTo>
                  <a:pt x="0" y="1396294"/>
                </a:lnTo>
                <a:lnTo>
                  <a:pt x="0" y="0"/>
                </a:lnTo>
                <a:close/>
              </a:path>
            </a:pathLst>
          </a:custGeom>
          <a:blipFill>
            <a:blip r:embed="rId3"/>
            <a:stretch>
              <a:fillRect l="0" t="0" r="0" b="0"/>
            </a:stretch>
          </a:blipFill>
        </p:spPr>
      </p:sp>
      <p:sp>
        <p:nvSpPr>
          <p:cNvPr name="TextBox 7" id="7"/>
          <p:cNvSpPr txBox="true"/>
          <p:nvPr/>
        </p:nvSpPr>
        <p:spPr>
          <a:xfrm rot="0">
            <a:off x="1139085" y="4976353"/>
            <a:ext cx="8119215" cy="6545580"/>
          </a:xfrm>
          <a:prstGeom prst="rect">
            <a:avLst/>
          </a:prstGeom>
        </p:spPr>
        <p:txBody>
          <a:bodyPr anchor="t" rtlCol="false" tIns="0" lIns="0" bIns="0" rIns="0">
            <a:spAutoFit/>
          </a:bodyPr>
          <a:lstStyle/>
          <a:p>
            <a:pPr algn="l" marL="712468" indent="-356234" lvl="1">
              <a:lnSpc>
                <a:spcPts val="4619"/>
              </a:lnSpc>
              <a:buFont typeface="Arial"/>
              <a:buChar char="•"/>
            </a:pPr>
            <a:r>
              <a:rPr lang="en-US" b="true" sz="3299">
                <a:solidFill>
                  <a:srgbClr val="000000"/>
                </a:solidFill>
                <a:latin typeface="Canva Sans Bold"/>
                <a:ea typeface="Canva Sans Bold"/>
                <a:cs typeface="Canva Sans Bold"/>
                <a:sym typeface="Canva Sans Bold"/>
              </a:rPr>
              <a:t>Goal:</a:t>
            </a:r>
            <a:r>
              <a:rPr lang="en-US" sz="3299">
                <a:solidFill>
                  <a:srgbClr val="000000"/>
                </a:solidFill>
                <a:latin typeface="Canva Sans"/>
                <a:ea typeface="Canva Sans"/>
                <a:cs typeface="Canva Sans"/>
                <a:sym typeface="Canva Sans"/>
              </a:rPr>
              <a:t> To show that you’re knowle</a:t>
            </a:r>
            <a:r>
              <a:rPr lang="en-US" sz="3299">
                <a:solidFill>
                  <a:srgbClr val="000000"/>
                </a:solidFill>
                <a:latin typeface="Canva Sans"/>
                <a:ea typeface="Canva Sans"/>
                <a:cs typeface="Canva Sans"/>
                <a:sym typeface="Canva Sans"/>
              </a:rPr>
              <a:t>dgeable, reliable, and detail-oriented.</a:t>
            </a:r>
          </a:p>
          <a:p>
            <a:pPr algn="l">
              <a:lnSpc>
                <a:spcPts val="1400"/>
              </a:lnSpc>
            </a:pPr>
          </a:p>
          <a:p>
            <a:pPr algn="l" marL="712468" indent="-356234" lvl="1">
              <a:lnSpc>
                <a:spcPts val="4619"/>
              </a:lnSpc>
              <a:buFont typeface="Arial"/>
              <a:buChar char="•"/>
            </a:pPr>
            <a:r>
              <a:rPr lang="en-US" b="true" sz="3299">
                <a:solidFill>
                  <a:srgbClr val="000000"/>
                </a:solidFill>
                <a:latin typeface="Canva Sans Bold"/>
                <a:ea typeface="Canva Sans Bold"/>
                <a:cs typeface="Canva Sans Bold"/>
                <a:sym typeface="Canva Sans Bold"/>
              </a:rPr>
              <a:t>How:</a:t>
            </a:r>
            <a:r>
              <a:rPr lang="en-US" sz="3299">
                <a:solidFill>
                  <a:srgbClr val="000000"/>
                </a:solidFill>
                <a:latin typeface="Canva Sans"/>
                <a:ea typeface="Canva Sans"/>
                <a:cs typeface="Canva Sans"/>
                <a:sym typeface="Canva Sans"/>
              </a:rPr>
              <a:t> Research the people you’re meeting with, understand their goals, and be clear on what you want to convey. Anticipate their questions and concerns so that you’re ready to respond confidently. This preparation will help you feel secure and in control.</a:t>
            </a:r>
          </a:p>
        </p:txBody>
      </p:sp>
      <p:sp>
        <p:nvSpPr>
          <p:cNvPr name="TextBox 8" id="8"/>
          <p:cNvSpPr txBox="true"/>
          <p:nvPr/>
        </p:nvSpPr>
        <p:spPr>
          <a:xfrm rot="0">
            <a:off x="1382980" y="1993547"/>
            <a:ext cx="523875" cy="918591"/>
          </a:xfrm>
          <a:prstGeom prst="rect">
            <a:avLst/>
          </a:prstGeom>
        </p:spPr>
        <p:txBody>
          <a:bodyPr anchor="t" rtlCol="false" tIns="0" lIns="0" bIns="0" rIns="0">
            <a:spAutoFit/>
          </a:bodyPr>
          <a:lstStyle/>
          <a:p>
            <a:pPr algn="ctr">
              <a:lnSpc>
                <a:spcPts val="6552"/>
              </a:lnSpc>
            </a:pPr>
            <a:r>
              <a:rPr lang="en-US" sz="7800" b="true">
                <a:solidFill>
                  <a:srgbClr val="C6C4C0"/>
                </a:solidFill>
                <a:latin typeface="Canva Sans Bold"/>
                <a:ea typeface="Canva Sans Bold"/>
                <a:cs typeface="Canva Sans Bold"/>
                <a:sym typeface="Canva Sans Bold"/>
              </a:rPr>
              <a:t>1</a:t>
            </a:r>
          </a:p>
        </p:txBody>
      </p:sp>
      <p:sp>
        <p:nvSpPr>
          <p:cNvPr name="TextBox 9" id="9"/>
          <p:cNvSpPr txBox="true"/>
          <p:nvPr/>
        </p:nvSpPr>
        <p:spPr>
          <a:xfrm rot="0">
            <a:off x="1395120" y="2461905"/>
            <a:ext cx="8119215" cy="2333628"/>
          </a:xfrm>
          <a:prstGeom prst="rect">
            <a:avLst/>
          </a:prstGeom>
        </p:spPr>
        <p:txBody>
          <a:bodyPr anchor="t" rtlCol="false" tIns="0" lIns="0" bIns="0" rIns="0">
            <a:spAutoFit/>
          </a:bodyPr>
          <a:lstStyle/>
          <a:p>
            <a:pPr algn="ctr">
              <a:lnSpc>
                <a:spcPts val="6000"/>
              </a:lnSpc>
            </a:pPr>
            <a:r>
              <a:rPr lang="en-US" sz="6000">
                <a:solidFill>
                  <a:srgbClr val="8B2C2C"/>
                </a:solidFill>
                <a:latin typeface="League Spartan"/>
                <a:ea typeface="League Spartan"/>
                <a:cs typeface="League Spartan"/>
                <a:sym typeface="League Spartan"/>
              </a:rPr>
              <a:t>Prepare </a:t>
            </a:r>
          </a:p>
          <a:p>
            <a:pPr algn="ctr">
              <a:lnSpc>
                <a:spcPts val="6000"/>
              </a:lnSpc>
            </a:pPr>
            <a:r>
              <a:rPr lang="en-US" sz="6000">
                <a:solidFill>
                  <a:srgbClr val="8B2C2C"/>
                </a:solidFill>
                <a:latin typeface="League Spartan"/>
                <a:ea typeface="League Spartan"/>
                <a:cs typeface="League Spartan"/>
                <a:sym typeface="League Spartan"/>
              </a:rPr>
              <a:t>Thoroughly and Know Your Material</a:t>
            </a:r>
          </a:p>
        </p:txBody>
      </p:sp>
      <p:grpSp>
        <p:nvGrpSpPr>
          <p:cNvPr name="Group 10" id="10"/>
          <p:cNvGrpSpPr/>
          <p:nvPr/>
        </p:nvGrpSpPr>
        <p:grpSpPr>
          <a:xfrm rot="0">
            <a:off x="675749" y="12029992"/>
            <a:ext cx="8946538" cy="751732"/>
            <a:chOff x="0" y="0"/>
            <a:chExt cx="11928718" cy="1002309"/>
          </a:xfrm>
        </p:grpSpPr>
        <p:grpSp>
          <p:nvGrpSpPr>
            <p:cNvPr name="Group 11" id="11"/>
            <p:cNvGrpSpPr/>
            <p:nvPr/>
          </p:nvGrpSpPr>
          <p:grpSpPr>
            <a:xfrm rot="0">
              <a:off x="3422076" y="0"/>
              <a:ext cx="1002309" cy="1002309"/>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0" t="-8148" r="0" b="-8148"/>
                </a:stretch>
              </a:blipFill>
            </p:spPr>
          </p:sp>
        </p:grpSp>
        <p:sp>
          <p:nvSpPr>
            <p:cNvPr name="TextBox 13" id="13"/>
            <p:cNvSpPr txBox="true"/>
            <p:nvPr/>
          </p:nvSpPr>
          <p:spPr>
            <a:xfrm rot="0">
              <a:off x="0" y="197581"/>
              <a:ext cx="3282950" cy="418252"/>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Follow</a:t>
              </a:r>
              <a:r>
                <a:rPr lang="en-US" sz="1900" b="true">
                  <a:solidFill>
                    <a:srgbClr val="000000"/>
                  </a:solidFill>
                  <a:latin typeface="Canva Sans Bold"/>
                  <a:ea typeface="Canva Sans Bold"/>
                  <a:cs typeface="Canva Sans Bold"/>
                  <a:sym typeface="Canva Sans Bold"/>
                </a:rPr>
                <a:t> </a:t>
              </a:r>
              <a:r>
                <a:rPr lang="en-US" sz="1900" b="true">
                  <a:solidFill>
                    <a:srgbClr val="C40808"/>
                  </a:solidFill>
                  <a:latin typeface="Canva Sans Bold"/>
                  <a:ea typeface="Canva Sans Bold"/>
                  <a:cs typeface="Canva Sans Bold"/>
                  <a:sym typeface="Canva Sans Bold"/>
                </a:rPr>
                <a:t>Shafqat Jilani</a:t>
              </a:r>
            </a:p>
          </p:txBody>
        </p:sp>
        <p:sp>
          <p:nvSpPr>
            <p:cNvPr name="TextBox 14" id="14"/>
            <p:cNvSpPr txBox="true"/>
            <p:nvPr/>
          </p:nvSpPr>
          <p:spPr>
            <a:xfrm rot="0">
              <a:off x="4563512" y="197581"/>
              <a:ext cx="7365206" cy="418252"/>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for Sales Leadership + Business Empowerment </a:t>
              </a:r>
            </a:p>
          </p:txBody>
        </p:sp>
        <p:sp>
          <p:nvSpPr>
            <p:cNvPr name="TextBox 15" id="15"/>
            <p:cNvSpPr txBox="true"/>
            <p:nvPr/>
          </p:nvSpPr>
          <p:spPr>
            <a:xfrm rot="0">
              <a:off x="5165472" y="587259"/>
              <a:ext cx="6161286" cy="311360"/>
            </a:xfrm>
            <a:prstGeom prst="rect">
              <a:avLst/>
            </a:prstGeom>
          </p:spPr>
          <p:txBody>
            <a:bodyPr anchor="t" rtlCol="false" tIns="0" lIns="0" bIns="0" rIns="0">
              <a:spAutoFit/>
            </a:bodyPr>
            <a:lstStyle/>
            <a:p>
              <a:pPr algn="ctr">
                <a:lnSpc>
                  <a:spcPts val="1960"/>
                </a:lnSpc>
              </a:pPr>
              <a:r>
                <a:rPr lang="en-US" sz="1400">
                  <a:solidFill>
                    <a:srgbClr val="000000"/>
                  </a:solidFill>
                  <a:latin typeface="Canva Sans"/>
                  <a:ea typeface="Canva Sans"/>
                  <a:cs typeface="Canva Sans"/>
                  <a:sym typeface="Canva Sans"/>
                </a:rPr>
                <a:t>www.IKTAR.org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info@IKTAR.org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+92 321 783 5515</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287000" cy="12849225"/>
          </a:xfrm>
          <a:custGeom>
            <a:avLst/>
            <a:gdLst/>
            <a:ahLst/>
            <a:cxnLst/>
            <a:rect r="r" b="b" t="t" l="l"/>
            <a:pathLst>
              <a:path h="12849225" w="10287000">
                <a:moveTo>
                  <a:pt x="0" y="0"/>
                </a:moveTo>
                <a:lnTo>
                  <a:pt x="10287000" y="0"/>
                </a:lnTo>
                <a:lnTo>
                  <a:pt x="10287000" y="12849225"/>
                </a:lnTo>
                <a:lnTo>
                  <a:pt x="0" y="12849225"/>
                </a:lnTo>
                <a:lnTo>
                  <a:pt x="0" y="0"/>
                </a:lnTo>
                <a:close/>
              </a:path>
            </a:pathLst>
          </a:custGeom>
          <a:blipFill>
            <a:blip r:embed="rId2"/>
            <a:stretch>
              <a:fillRect l="-43632" t="0" r="-43632" b="-74"/>
            </a:stretch>
          </a:blipFill>
        </p:spPr>
      </p:sp>
      <p:grpSp>
        <p:nvGrpSpPr>
          <p:cNvPr name="Group 3" id="3"/>
          <p:cNvGrpSpPr/>
          <p:nvPr/>
        </p:nvGrpSpPr>
        <p:grpSpPr>
          <a:xfrm rot="0">
            <a:off x="0" y="11991479"/>
            <a:ext cx="10287000" cy="828758"/>
            <a:chOff x="0" y="0"/>
            <a:chExt cx="2709333" cy="218274"/>
          </a:xfrm>
        </p:grpSpPr>
        <p:sp>
          <p:nvSpPr>
            <p:cNvPr name="Freeform 4" id="4"/>
            <p:cNvSpPr/>
            <p:nvPr/>
          </p:nvSpPr>
          <p:spPr>
            <a:xfrm flipH="false" flipV="false" rot="0">
              <a:off x="0" y="0"/>
              <a:ext cx="2709333" cy="218274"/>
            </a:xfrm>
            <a:custGeom>
              <a:avLst/>
              <a:gdLst/>
              <a:ahLst/>
              <a:cxnLst/>
              <a:rect r="r" b="b" t="t" l="l"/>
              <a:pathLst>
                <a:path h="218274" w="2709333">
                  <a:moveTo>
                    <a:pt x="0" y="0"/>
                  </a:moveTo>
                  <a:lnTo>
                    <a:pt x="2709333" y="0"/>
                  </a:lnTo>
                  <a:lnTo>
                    <a:pt x="2709333" y="218274"/>
                  </a:lnTo>
                  <a:lnTo>
                    <a:pt x="0" y="218274"/>
                  </a:lnTo>
                  <a:close/>
                </a:path>
              </a:pathLst>
            </a:custGeom>
            <a:solidFill>
              <a:srgbClr val="FFFFFF">
                <a:alpha val="37647"/>
              </a:srgbClr>
            </a:solidFill>
          </p:spPr>
        </p:sp>
        <p:sp>
          <p:nvSpPr>
            <p:cNvPr name="TextBox 5" id="5"/>
            <p:cNvSpPr txBox="true"/>
            <p:nvPr/>
          </p:nvSpPr>
          <p:spPr>
            <a:xfrm>
              <a:off x="0" y="-38100"/>
              <a:ext cx="2709333" cy="256374"/>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3477200" y="330553"/>
            <a:ext cx="3955055" cy="1396295"/>
          </a:xfrm>
          <a:custGeom>
            <a:avLst/>
            <a:gdLst/>
            <a:ahLst/>
            <a:cxnLst/>
            <a:rect r="r" b="b" t="t" l="l"/>
            <a:pathLst>
              <a:path h="1396295" w="3955055">
                <a:moveTo>
                  <a:pt x="0" y="0"/>
                </a:moveTo>
                <a:lnTo>
                  <a:pt x="3955055" y="0"/>
                </a:lnTo>
                <a:lnTo>
                  <a:pt x="3955055" y="1396294"/>
                </a:lnTo>
                <a:lnTo>
                  <a:pt x="0" y="1396294"/>
                </a:lnTo>
                <a:lnTo>
                  <a:pt x="0" y="0"/>
                </a:lnTo>
                <a:close/>
              </a:path>
            </a:pathLst>
          </a:custGeom>
          <a:blipFill>
            <a:blip r:embed="rId3"/>
            <a:stretch>
              <a:fillRect l="0" t="0" r="0" b="0"/>
            </a:stretch>
          </a:blipFill>
        </p:spPr>
      </p:sp>
      <p:grpSp>
        <p:nvGrpSpPr>
          <p:cNvPr name="Group 7" id="7"/>
          <p:cNvGrpSpPr/>
          <p:nvPr/>
        </p:nvGrpSpPr>
        <p:grpSpPr>
          <a:xfrm rot="0">
            <a:off x="675749" y="12029992"/>
            <a:ext cx="8946538" cy="751732"/>
            <a:chOff x="0" y="0"/>
            <a:chExt cx="11928718" cy="1002309"/>
          </a:xfrm>
        </p:grpSpPr>
        <p:grpSp>
          <p:nvGrpSpPr>
            <p:cNvPr name="Group 8" id="8"/>
            <p:cNvGrpSpPr/>
            <p:nvPr/>
          </p:nvGrpSpPr>
          <p:grpSpPr>
            <a:xfrm rot="0">
              <a:off x="3422076" y="0"/>
              <a:ext cx="1002309" cy="1002309"/>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0" t="-8148" r="0" b="-8148"/>
                </a:stretch>
              </a:blipFill>
            </p:spPr>
          </p:sp>
        </p:grpSp>
        <p:sp>
          <p:nvSpPr>
            <p:cNvPr name="TextBox 10" id="10"/>
            <p:cNvSpPr txBox="true"/>
            <p:nvPr/>
          </p:nvSpPr>
          <p:spPr>
            <a:xfrm rot="0">
              <a:off x="0" y="197581"/>
              <a:ext cx="3282950" cy="418252"/>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Follow</a:t>
              </a:r>
              <a:r>
                <a:rPr lang="en-US" sz="1900" b="true">
                  <a:solidFill>
                    <a:srgbClr val="000000"/>
                  </a:solidFill>
                  <a:latin typeface="Canva Sans Bold"/>
                  <a:ea typeface="Canva Sans Bold"/>
                  <a:cs typeface="Canva Sans Bold"/>
                  <a:sym typeface="Canva Sans Bold"/>
                </a:rPr>
                <a:t> </a:t>
              </a:r>
              <a:r>
                <a:rPr lang="en-US" sz="1900" b="true">
                  <a:solidFill>
                    <a:srgbClr val="C40808"/>
                  </a:solidFill>
                  <a:latin typeface="Canva Sans Bold"/>
                  <a:ea typeface="Canva Sans Bold"/>
                  <a:cs typeface="Canva Sans Bold"/>
                  <a:sym typeface="Canva Sans Bold"/>
                </a:rPr>
                <a:t>Shafqat Jilani</a:t>
              </a:r>
            </a:p>
          </p:txBody>
        </p:sp>
        <p:sp>
          <p:nvSpPr>
            <p:cNvPr name="TextBox 11" id="11"/>
            <p:cNvSpPr txBox="true"/>
            <p:nvPr/>
          </p:nvSpPr>
          <p:spPr>
            <a:xfrm rot="0">
              <a:off x="4563512" y="197581"/>
              <a:ext cx="7365206" cy="418252"/>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for Sales Leadership + Business Empowerment </a:t>
              </a:r>
            </a:p>
          </p:txBody>
        </p:sp>
        <p:sp>
          <p:nvSpPr>
            <p:cNvPr name="TextBox 12" id="12"/>
            <p:cNvSpPr txBox="true"/>
            <p:nvPr/>
          </p:nvSpPr>
          <p:spPr>
            <a:xfrm rot="0">
              <a:off x="5165472" y="587259"/>
              <a:ext cx="6161286" cy="311360"/>
            </a:xfrm>
            <a:prstGeom prst="rect">
              <a:avLst/>
            </a:prstGeom>
          </p:spPr>
          <p:txBody>
            <a:bodyPr anchor="t" rtlCol="false" tIns="0" lIns="0" bIns="0" rIns="0">
              <a:spAutoFit/>
            </a:bodyPr>
            <a:lstStyle/>
            <a:p>
              <a:pPr algn="ctr">
                <a:lnSpc>
                  <a:spcPts val="1960"/>
                </a:lnSpc>
              </a:pPr>
              <a:r>
                <a:rPr lang="en-US" sz="1400">
                  <a:solidFill>
                    <a:srgbClr val="000000"/>
                  </a:solidFill>
                  <a:latin typeface="Canva Sans"/>
                  <a:ea typeface="Canva Sans"/>
                  <a:cs typeface="Canva Sans"/>
                  <a:sym typeface="Canva Sans"/>
                </a:rPr>
                <a:t>www.IKTAR.org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info@IKTAR.org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+92 321 783 5515</a:t>
              </a:r>
            </a:p>
          </p:txBody>
        </p:sp>
      </p:grpSp>
      <p:sp>
        <p:nvSpPr>
          <p:cNvPr name="TextBox 13" id="13"/>
          <p:cNvSpPr txBox="true"/>
          <p:nvPr/>
        </p:nvSpPr>
        <p:spPr>
          <a:xfrm rot="0">
            <a:off x="1368916" y="1993547"/>
            <a:ext cx="552004" cy="918591"/>
          </a:xfrm>
          <a:prstGeom prst="rect">
            <a:avLst/>
          </a:prstGeom>
        </p:spPr>
        <p:txBody>
          <a:bodyPr anchor="t" rtlCol="false" tIns="0" lIns="0" bIns="0" rIns="0">
            <a:spAutoFit/>
          </a:bodyPr>
          <a:lstStyle/>
          <a:p>
            <a:pPr algn="ctr">
              <a:lnSpc>
                <a:spcPts val="6552"/>
              </a:lnSpc>
            </a:pPr>
            <a:r>
              <a:rPr lang="en-US" sz="7800" b="true">
                <a:solidFill>
                  <a:srgbClr val="C6C4C0"/>
                </a:solidFill>
                <a:latin typeface="Canva Sans Bold"/>
                <a:ea typeface="Canva Sans Bold"/>
                <a:cs typeface="Canva Sans Bold"/>
                <a:sym typeface="Canva Sans Bold"/>
              </a:rPr>
              <a:t>2</a:t>
            </a:r>
          </a:p>
        </p:txBody>
      </p:sp>
      <p:sp>
        <p:nvSpPr>
          <p:cNvPr name="TextBox 14" id="14"/>
          <p:cNvSpPr txBox="true"/>
          <p:nvPr/>
        </p:nvSpPr>
        <p:spPr>
          <a:xfrm rot="0">
            <a:off x="1395120" y="2461905"/>
            <a:ext cx="8119215" cy="2333628"/>
          </a:xfrm>
          <a:prstGeom prst="rect">
            <a:avLst/>
          </a:prstGeom>
        </p:spPr>
        <p:txBody>
          <a:bodyPr anchor="t" rtlCol="false" tIns="0" lIns="0" bIns="0" rIns="0">
            <a:spAutoFit/>
          </a:bodyPr>
          <a:lstStyle/>
          <a:p>
            <a:pPr algn="ctr">
              <a:lnSpc>
                <a:spcPts val="6000"/>
              </a:lnSpc>
            </a:pPr>
            <a:r>
              <a:rPr lang="en-US" sz="6000">
                <a:solidFill>
                  <a:srgbClr val="8B2C2C"/>
                </a:solidFill>
                <a:latin typeface="League Spartan"/>
                <a:ea typeface="League Spartan"/>
                <a:cs typeface="League Spartan"/>
                <a:sym typeface="League Spartan"/>
              </a:rPr>
              <a:t>Dress to Impress and Reflect Your Brand</a:t>
            </a:r>
          </a:p>
        </p:txBody>
      </p:sp>
      <p:sp>
        <p:nvSpPr>
          <p:cNvPr name="TextBox 15" id="15"/>
          <p:cNvSpPr txBox="true"/>
          <p:nvPr/>
        </p:nvSpPr>
        <p:spPr>
          <a:xfrm rot="0">
            <a:off x="1139085" y="4976353"/>
            <a:ext cx="8119215" cy="5964555"/>
          </a:xfrm>
          <a:prstGeom prst="rect">
            <a:avLst/>
          </a:prstGeom>
        </p:spPr>
        <p:txBody>
          <a:bodyPr anchor="t" rtlCol="false" tIns="0" lIns="0" bIns="0" rIns="0">
            <a:spAutoFit/>
          </a:bodyPr>
          <a:lstStyle/>
          <a:p>
            <a:pPr algn="l" marL="712468" indent="-356234" lvl="1">
              <a:lnSpc>
                <a:spcPts val="4619"/>
              </a:lnSpc>
              <a:buFont typeface="Arial"/>
              <a:buChar char="•"/>
            </a:pPr>
            <a:r>
              <a:rPr lang="en-US" b="true" sz="3299">
                <a:solidFill>
                  <a:srgbClr val="000000"/>
                </a:solidFill>
                <a:latin typeface="Canva Sans Bold"/>
                <a:ea typeface="Canva Sans Bold"/>
                <a:cs typeface="Canva Sans Bold"/>
                <a:sym typeface="Canva Sans Bold"/>
              </a:rPr>
              <a:t>Goal:</a:t>
            </a:r>
            <a:r>
              <a:rPr lang="en-US" sz="3299">
                <a:solidFill>
                  <a:srgbClr val="000000"/>
                </a:solidFill>
                <a:latin typeface="Canva Sans"/>
                <a:ea typeface="Canva Sans"/>
                <a:cs typeface="Canva Sans"/>
                <a:sym typeface="Canva Sans"/>
              </a:rPr>
              <a:t> Present a polished and credible image that aligns with your personal and professional brand.</a:t>
            </a:r>
          </a:p>
          <a:p>
            <a:pPr algn="l">
              <a:lnSpc>
                <a:spcPts val="1400"/>
              </a:lnSpc>
            </a:pPr>
          </a:p>
          <a:p>
            <a:pPr algn="l" marL="712468" indent="-356234" lvl="1">
              <a:lnSpc>
                <a:spcPts val="4619"/>
              </a:lnSpc>
              <a:buFont typeface="Arial"/>
              <a:buChar char="•"/>
            </a:pPr>
            <a:r>
              <a:rPr lang="en-US" b="true" sz="3299">
                <a:solidFill>
                  <a:srgbClr val="000000"/>
                </a:solidFill>
                <a:latin typeface="Canva Sans Bold"/>
                <a:ea typeface="Canva Sans Bold"/>
                <a:cs typeface="Canva Sans Bold"/>
                <a:sym typeface="Canva Sans Bold"/>
              </a:rPr>
              <a:t>How:</a:t>
            </a:r>
            <a:r>
              <a:rPr lang="en-US" sz="3299">
                <a:solidFill>
                  <a:srgbClr val="000000"/>
                </a:solidFill>
                <a:latin typeface="Canva Sans"/>
                <a:ea typeface="Canva Sans"/>
                <a:cs typeface="Canva Sans"/>
                <a:sym typeface="Canva Sans"/>
              </a:rPr>
              <a:t> Wear attire that is slightly more formal than expected to make a strong first impression. Make sure your clothes are well-fitted, clean, and appropriate for the setting, showing that you pay attention to details.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287000" cy="12849225"/>
          </a:xfrm>
          <a:custGeom>
            <a:avLst/>
            <a:gdLst/>
            <a:ahLst/>
            <a:cxnLst/>
            <a:rect r="r" b="b" t="t" l="l"/>
            <a:pathLst>
              <a:path h="12849225" w="10287000">
                <a:moveTo>
                  <a:pt x="0" y="0"/>
                </a:moveTo>
                <a:lnTo>
                  <a:pt x="10287000" y="0"/>
                </a:lnTo>
                <a:lnTo>
                  <a:pt x="10287000" y="12849225"/>
                </a:lnTo>
                <a:lnTo>
                  <a:pt x="0" y="12849225"/>
                </a:lnTo>
                <a:lnTo>
                  <a:pt x="0" y="0"/>
                </a:lnTo>
                <a:close/>
              </a:path>
            </a:pathLst>
          </a:custGeom>
          <a:blipFill>
            <a:blip r:embed="rId2"/>
            <a:stretch>
              <a:fillRect l="-43720" t="0" r="-43720" b="-74"/>
            </a:stretch>
          </a:blipFill>
        </p:spPr>
      </p:sp>
      <p:grpSp>
        <p:nvGrpSpPr>
          <p:cNvPr name="Group 3" id="3"/>
          <p:cNvGrpSpPr/>
          <p:nvPr/>
        </p:nvGrpSpPr>
        <p:grpSpPr>
          <a:xfrm rot="0">
            <a:off x="0" y="12029992"/>
            <a:ext cx="10287000" cy="828758"/>
            <a:chOff x="0" y="0"/>
            <a:chExt cx="2709333" cy="218274"/>
          </a:xfrm>
        </p:grpSpPr>
        <p:sp>
          <p:nvSpPr>
            <p:cNvPr name="Freeform 4" id="4"/>
            <p:cNvSpPr/>
            <p:nvPr/>
          </p:nvSpPr>
          <p:spPr>
            <a:xfrm flipH="false" flipV="false" rot="0">
              <a:off x="0" y="0"/>
              <a:ext cx="2709333" cy="218274"/>
            </a:xfrm>
            <a:custGeom>
              <a:avLst/>
              <a:gdLst/>
              <a:ahLst/>
              <a:cxnLst/>
              <a:rect r="r" b="b" t="t" l="l"/>
              <a:pathLst>
                <a:path h="218274" w="2709333">
                  <a:moveTo>
                    <a:pt x="0" y="0"/>
                  </a:moveTo>
                  <a:lnTo>
                    <a:pt x="2709333" y="0"/>
                  </a:lnTo>
                  <a:lnTo>
                    <a:pt x="2709333" y="218274"/>
                  </a:lnTo>
                  <a:lnTo>
                    <a:pt x="0" y="218274"/>
                  </a:lnTo>
                  <a:close/>
                </a:path>
              </a:pathLst>
            </a:custGeom>
            <a:solidFill>
              <a:srgbClr val="FFFFFF">
                <a:alpha val="37647"/>
              </a:srgbClr>
            </a:solidFill>
          </p:spPr>
        </p:sp>
        <p:sp>
          <p:nvSpPr>
            <p:cNvPr name="TextBox 5" id="5"/>
            <p:cNvSpPr txBox="true"/>
            <p:nvPr/>
          </p:nvSpPr>
          <p:spPr>
            <a:xfrm>
              <a:off x="0" y="-38100"/>
              <a:ext cx="2709333" cy="256374"/>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3242306" y="12029992"/>
            <a:ext cx="751732" cy="751732"/>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0" t="-8148" r="0" b="-8148"/>
              </a:stretch>
            </a:blipFill>
          </p:spPr>
        </p:sp>
      </p:grpSp>
      <p:sp>
        <p:nvSpPr>
          <p:cNvPr name="Freeform 8" id="8"/>
          <p:cNvSpPr/>
          <p:nvPr/>
        </p:nvSpPr>
        <p:spPr>
          <a:xfrm flipH="false" flipV="false" rot="0">
            <a:off x="3477200" y="330553"/>
            <a:ext cx="3955055" cy="1396295"/>
          </a:xfrm>
          <a:custGeom>
            <a:avLst/>
            <a:gdLst/>
            <a:ahLst/>
            <a:cxnLst/>
            <a:rect r="r" b="b" t="t" l="l"/>
            <a:pathLst>
              <a:path h="1396295" w="3955055">
                <a:moveTo>
                  <a:pt x="0" y="0"/>
                </a:moveTo>
                <a:lnTo>
                  <a:pt x="3955055" y="0"/>
                </a:lnTo>
                <a:lnTo>
                  <a:pt x="3955055" y="1396294"/>
                </a:lnTo>
                <a:lnTo>
                  <a:pt x="0" y="1396294"/>
                </a:lnTo>
                <a:lnTo>
                  <a:pt x="0" y="0"/>
                </a:lnTo>
                <a:close/>
              </a:path>
            </a:pathLst>
          </a:custGeom>
          <a:blipFill>
            <a:blip r:embed="rId4"/>
            <a:stretch>
              <a:fillRect l="0" t="0" r="0" b="0"/>
            </a:stretch>
          </a:blipFill>
        </p:spPr>
      </p:sp>
      <p:sp>
        <p:nvSpPr>
          <p:cNvPr name="TextBox 9" id="9"/>
          <p:cNvSpPr txBox="true"/>
          <p:nvPr/>
        </p:nvSpPr>
        <p:spPr>
          <a:xfrm rot="0">
            <a:off x="675749" y="12168653"/>
            <a:ext cx="2462212"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Follow</a:t>
            </a:r>
            <a:r>
              <a:rPr lang="en-US" sz="1900" b="true">
                <a:solidFill>
                  <a:srgbClr val="000000"/>
                </a:solidFill>
                <a:latin typeface="Canva Sans Bold"/>
                <a:ea typeface="Canva Sans Bold"/>
                <a:cs typeface="Canva Sans Bold"/>
                <a:sym typeface="Canva Sans Bold"/>
              </a:rPr>
              <a:t> </a:t>
            </a:r>
            <a:r>
              <a:rPr lang="en-US" sz="1900" b="true">
                <a:solidFill>
                  <a:srgbClr val="C40808"/>
                </a:solidFill>
                <a:latin typeface="Canva Sans Bold"/>
                <a:ea typeface="Canva Sans Bold"/>
                <a:cs typeface="Canva Sans Bold"/>
                <a:sym typeface="Canva Sans Bold"/>
              </a:rPr>
              <a:t>Shafqat Jilani</a:t>
            </a:r>
          </a:p>
        </p:txBody>
      </p:sp>
      <p:sp>
        <p:nvSpPr>
          <p:cNvPr name="TextBox 10" id="10"/>
          <p:cNvSpPr txBox="true"/>
          <p:nvPr/>
        </p:nvSpPr>
        <p:spPr>
          <a:xfrm rot="0">
            <a:off x="4098383" y="12168653"/>
            <a:ext cx="5523905"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for Sales Leadership + Business Empowerment </a:t>
            </a:r>
          </a:p>
        </p:txBody>
      </p:sp>
      <p:sp>
        <p:nvSpPr>
          <p:cNvPr name="TextBox 11" id="11"/>
          <p:cNvSpPr txBox="true"/>
          <p:nvPr/>
        </p:nvSpPr>
        <p:spPr>
          <a:xfrm rot="0">
            <a:off x="4549853" y="12463292"/>
            <a:ext cx="4620964" cy="240664"/>
          </a:xfrm>
          <a:prstGeom prst="rect">
            <a:avLst/>
          </a:prstGeom>
        </p:spPr>
        <p:txBody>
          <a:bodyPr anchor="t" rtlCol="false" tIns="0" lIns="0" bIns="0" rIns="0">
            <a:spAutoFit/>
          </a:bodyPr>
          <a:lstStyle/>
          <a:p>
            <a:pPr algn="ctr">
              <a:lnSpc>
                <a:spcPts val="1960"/>
              </a:lnSpc>
            </a:pPr>
            <a:r>
              <a:rPr lang="en-US" sz="1400">
                <a:solidFill>
                  <a:srgbClr val="000000"/>
                </a:solidFill>
                <a:latin typeface="Canva Sans"/>
                <a:ea typeface="Canva Sans"/>
                <a:cs typeface="Canva Sans"/>
                <a:sym typeface="Canva Sans"/>
              </a:rPr>
              <a:t>www.IKTAR.org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info@IKTAR.org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+92 321 783 5515</a:t>
            </a:r>
          </a:p>
        </p:txBody>
      </p:sp>
      <p:sp>
        <p:nvSpPr>
          <p:cNvPr name="TextBox 12" id="12"/>
          <p:cNvSpPr txBox="true"/>
          <p:nvPr/>
        </p:nvSpPr>
        <p:spPr>
          <a:xfrm rot="0">
            <a:off x="1352247" y="1993547"/>
            <a:ext cx="585341" cy="918591"/>
          </a:xfrm>
          <a:prstGeom prst="rect">
            <a:avLst/>
          </a:prstGeom>
        </p:spPr>
        <p:txBody>
          <a:bodyPr anchor="t" rtlCol="false" tIns="0" lIns="0" bIns="0" rIns="0">
            <a:spAutoFit/>
          </a:bodyPr>
          <a:lstStyle/>
          <a:p>
            <a:pPr algn="ctr">
              <a:lnSpc>
                <a:spcPts val="6552"/>
              </a:lnSpc>
            </a:pPr>
            <a:r>
              <a:rPr lang="en-US" sz="7800" b="true">
                <a:solidFill>
                  <a:srgbClr val="C6C4C0"/>
                </a:solidFill>
                <a:latin typeface="Canva Sans Bold"/>
                <a:ea typeface="Canva Sans Bold"/>
                <a:cs typeface="Canva Sans Bold"/>
                <a:sym typeface="Canva Sans Bold"/>
              </a:rPr>
              <a:t>3</a:t>
            </a:r>
          </a:p>
        </p:txBody>
      </p:sp>
      <p:sp>
        <p:nvSpPr>
          <p:cNvPr name="TextBox 13" id="13"/>
          <p:cNvSpPr txBox="true"/>
          <p:nvPr/>
        </p:nvSpPr>
        <p:spPr>
          <a:xfrm rot="0">
            <a:off x="1395120" y="2461905"/>
            <a:ext cx="8119215" cy="1571628"/>
          </a:xfrm>
          <a:prstGeom prst="rect">
            <a:avLst/>
          </a:prstGeom>
        </p:spPr>
        <p:txBody>
          <a:bodyPr anchor="t" rtlCol="false" tIns="0" lIns="0" bIns="0" rIns="0">
            <a:spAutoFit/>
          </a:bodyPr>
          <a:lstStyle/>
          <a:p>
            <a:pPr algn="ctr">
              <a:lnSpc>
                <a:spcPts val="6000"/>
              </a:lnSpc>
            </a:pPr>
            <a:r>
              <a:rPr lang="en-US" sz="6000">
                <a:solidFill>
                  <a:srgbClr val="8B2C2C"/>
                </a:solidFill>
                <a:latin typeface="League Spartan"/>
                <a:ea typeface="League Spartan"/>
                <a:cs typeface="League Spartan"/>
                <a:sym typeface="League Spartan"/>
              </a:rPr>
              <a:t>Use Confident </a:t>
            </a:r>
          </a:p>
          <a:p>
            <a:pPr algn="ctr">
              <a:lnSpc>
                <a:spcPts val="6000"/>
              </a:lnSpc>
            </a:pPr>
            <a:r>
              <a:rPr lang="en-US" sz="6000">
                <a:solidFill>
                  <a:srgbClr val="8B2C2C"/>
                </a:solidFill>
                <a:latin typeface="League Spartan"/>
                <a:ea typeface="League Spartan"/>
                <a:cs typeface="League Spartan"/>
                <a:sym typeface="League Spartan"/>
              </a:rPr>
              <a:t>Body Language</a:t>
            </a:r>
          </a:p>
        </p:txBody>
      </p:sp>
      <p:sp>
        <p:nvSpPr>
          <p:cNvPr name="TextBox 14" id="14"/>
          <p:cNvSpPr txBox="true"/>
          <p:nvPr/>
        </p:nvSpPr>
        <p:spPr>
          <a:xfrm rot="0">
            <a:off x="1139085" y="4976353"/>
            <a:ext cx="8119215" cy="6545580"/>
          </a:xfrm>
          <a:prstGeom prst="rect">
            <a:avLst/>
          </a:prstGeom>
        </p:spPr>
        <p:txBody>
          <a:bodyPr anchor="t" rtlCol="false" tIns="0" lIns="0" bIns="0" rIns="0">
            <a:spAutoFit/>
          </a:bodyPr>
          <a:lstStyle/>
          <a:p>
            <a:pPr algn="l" marL="712468" indent="-356234" lvl="1">
              <a:lnSpc>
                <a:spcPts val="4619"/>
              </a:lnSpc>
              <a:buFont typeface="Arial"/>
              <a:buChar char="•"/>
            </a:pPr>
            <a:r>
              <a:rPr lang="en-US" b="true" sz="3299">
                <a:solidFill>
                  <a:srgbClr val="000000"/>
                </a:solidFill>
                <a:latin typeface="Canva Sans Bold"/>
                <a:ea typeface="Canva Sans Bold"/>
                <a:cs typeface="Canva Sans Bold"/>
                <a:sym typeface="Canva Sans Bold"/>
              </a:rPr>
              <a:t>Goal:</a:t>
            </a:r>
            <a:r>
              <a:rPr lang="en-US" sz="3299">
                <a:solidFill>
                  <a:srgbClr val="000000"/>
                </a:solidFill>
                <a:latin typeface="Canva Sans"/>
                <a:ea typeface="Canva Sans"/>
                <a:cs typeface="Canva Sans"/>
                <a:sym typeface="Canva Sans"/>
              </a:rPr>
              <a:t> Communicate self-assurance and openness through your posture and gestures.</a:t>
            </a:r>
          </a:p>
          <a:p>
            <a:pPr algn="l">
              <a:lnSpc>
                <a:spcPts val="1400"/>
              </a:lnSpc>
            </a:pPr>
          </a:p>
          <a:p>
            <a:pPr algn="l" marL="712468" indent="-356234" lvl="1">
              <a:lnSpc>
                <a:spcPts val="4619"/>
              </a:lnSpc>
              <a:buFont typeface="Arial"/>
              <a:buChar char="•"/>
            </a:pPr>
            <a:r>
              <a:rPr lang="en-US" b="true" sz="3299">
                <a:solidFill>
                  <a:srgbClr val="000000"/>
                </a:solidFill>
                <a:latin typeface="Canva Sans Bold"/>
                <a:ea typeface="Canva Sans Bold"/>
                <a:cs typeface="Canva Sans Bold"/>
                <a:sym typeface="Canva Sans Bold"/>
              </a:rPr>
              <a:t>How:</a:t>
            </a:r>
            <a:r>
              <a:rPr lang="en-US" sz="3299">
                <a:solidFill>
                  <a:srgbClr val="000000"/>
                </a:solidFill>
                <a:latin typeface="Canva Sans"/>
                <a:ea typeface="Canva Sans"/>
                <a:cs typeface="Canva Sans"/>
                <a:sym typeface="Canva Sans"/>
              </a:rPr>
              <a:t>  Stand tall, sit with your shoulders relaxed and open, and avoid crossing your arms or fidgeting. Maintain a relaxed but confident posture. Use controlled gestures when speaking to emphasize points without overdoing it.</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287000" cy="12849225"/>
          </a:xfrm>
          <a:custGeom>
            <a:avLst/>
            <a:gdLst/>
            <a:ahLst/>
            <a:cxnLst/>
            <a:rect r="r" b="b" t="t" l="l"/>
            <a:pathLst>
              <a:path h="12849225" w="10287000">
                <a:moveTo>
                  <a:pt x="0" y="0"/>
                </a:moveTo>
                <a:lnTo>
                  <a:pt x="10287000" y="0"/>
                </a:lnTo>
                <a:lnTo>
                  <a:pt x="10287000" y="12849225"/>
                </a:lnTo>
                <a:lnTo>
                  <a:pt x="0" y="12849225"/>
                </a:lnTo>
                <a:lnTo>
                  <a:pt x="0" y="0"/>
                </a:lnTo>
                <a:close/>
              </a:path>
            </a:pathLst>
          </a:custGeom>
          <a:blipFill>
            <a:blip r:embed="rId2"/>
            <a:stretch>
              <a:fillRect l="-57296" t="0" r="-57296" b="-74"/>
            </a:stretch>
          </a:blipFill>
        </p:spPr>
      </p:sp>
      <p:grpSp>
        <p:nvGrpSpPr>
          <p:cNvPr name="Group 3" id="3"/>
          <p:cNvGrpSpPr/>
          <p:nvPr/>
        </p:nvGrpSpPr>
        <p:grpSpPr>
          <a:xfrm rot="0">
            <a:off x="0" y="12029992"/>
            <a:ext cx="10287000" cy="828758"/>
            <a:chOff x="0" y="0"/>
            <a:chExt cx="2709333" cy="218274"/>
          </a:xfrm>
        </p:grpSpPr>
        <p:sp>
          <p:nvSpPr>
            <p:cNvPr name="Freeform 4" id="4"/>
            <p:cNvSpPr/>
            <p:nvPr/>
          </p:nvSpPr>
          <p:spPr>
            <a:xfrm flipH="false" flipV="false" rot="0">
              <a:off x="0" y="0"/>
              <a:ext cx="2709333" cy="218274"/>
            </a:xfrm>
            <a:custGeom>
              <a:avLst/>
              <a:gdLst/>
              <a:ahLst/>
              <a:cxnLst/>
              <a:rect r="r" b="b" t="t" l="l"/>
              <a:pathLst>
                <a:path h="218274" w="2709333">
                  <a:moveTo>
                    <a:pt x="0" y="0"/>
                  </a:moveTo>
                  <a:lnTo>
                    <a:pt x="2709333" y="0"/>
                  </a:lnTo>
                  <a:lnTo>
                    <a:pt x="2709333" y="218274"/>
                  </a:lnTo>
                  <a:lnTo>
                    <a:pt x="0" y="218274"/>
                  </a:lnTo>
                  <a:close/>
                </a:path>
              </a:pathLst>
            </a:custGeom>
            <a:solidFill>
              <a:srgbClr val="FFFFFF">
                <a:alpha val="37647"/>
              </a:srgbClr>
            </a:solidFill>
          </p:spPr>
        </p:sp>
        <p:sp>
          <p:nvSpPr>
            <p:cNvPr name="TextBox 5" id="5"/>
            <p:cNvSpPr txBox="true"/>
            <p:nvPr/>
          </p:nvSpPr>
          <p:spPr>
            <a:xfrm>
              <a:off x="0" y="-38100"/>
              <a:ext cx="2709333" cy="256374"/>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3242306" y="12029992"/>
            <a:ext cx="751732" cy="751732"/>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0" t="-8148" r="0" b="-8148"/>
              </a:stretch>
            </a:blipFill>
          </p:spPr>
        </p:sp>
      </p:grpSp>
      <p:sp>
        <p:nvSpPr>
          <p:cNvPr name="Freeform 8" id="8"/>
          <p:cNvSpPr/>
          <p:nvPr/>
        </p:nvSpPr>
        <p:spPr>
          <a:xfrm flipH="false" flipV="false" rot="0">
            <a:off x="3477200" y="330553"/>
            <a:ext cx="3955055" cy="1396295"/>
          </a:xfrm>
          <a:custGeom>
            <a:avLst/>
            <a:gdLst/>
            <a:ahLst/>
            <a:cxnLst/>
            <a:rect r="r" b="b" t="t" l="l"/>
            <a:pathLst>
              <a:path h="1396295" w="3955055">
                <a:moveTo>
                  <a:pt x="0" y="0"/>
                </a:moveTo>
                <a:lnTo>
                  <a:pt x="3955055" y="0"/>
                </a:lnTo>
                <a:lnTo>
                  <a:pt x="3955055" y="1396294"/>
                </a:lnTo>
                <a:lnTo>
                  <a:pt x="0" y="1396294"/>
                </a:lnTo>
                <a:lnTo>
                  <a:pt x="0" y="0"/>
                </a:lnTo>
                <a:close/>
              </a:path>
            </a:pathLst>
          </a:custGeom>
          <a:blipFill>
            <a:blip r:embed="rId4"/>
            <a:stretch>
              <a:fillRect l="0" t="0" r="0" b="0"/>
            </a:stretch>
          </a:blipFill>
        </p:spPr>
      </p:sp>
      <p:sp>
        <p:nvSpPr>
          <p:cNvPr name="TextBox 9" id="9"/>
          <p:cNvSpPr txBox="true"/>
          <p:nvPr/>
        </p:nvSpPr>
        <p:spPr>
          <a:xfrm rot="0">
            <a:off x="1139085" y="4976353"/>
            <a:ext cx="8119215" cy="5964555"/>
          </a:xfrm>
          <a:prstGeom prst="rect">
            <a:avLst/>
          </a:prstGeom>
        </p:spPr>
        <p:txBody>
          <a:bodyPr anchor="t" rtlCol="false" tIns="0" lIns="0" bIns="0" rIns="0">
            <a:spAutoFit/>
          </a:bodyPr>
          <a:lstStyle/>
          <a:p>
            <a:pPr algn="l" marL="712468" indent="-356234" lvl="1">
              <a:lnSpc>
                <a:spcPts val="4619"/>
              </a:lnSpc>
              <a:buFont typeface="Arial"/>
              <a:buChar char="•"/>
            </a:pPr>
            <a:r>
              <a:rPr lang="en-US" b="true" sz="3299">
                <a:solidFill>
                  <a:srgbClr val="000000"/>
                </a:solidFill>
                <a:latin typeface="Canva Sans Bold"/>
                <a:ea typeface="Canva Sans Bold"/>
                <a:cs typeface="Canva Sans Bold"/>
                <a:sym typeface="Canva Sans Bold"/>
              </a:rPr>
              <a:t>Goal:</a:t>
            </a:r>
            <a:r>
              <a:rPr lang="en-US" sz="3299">
                <a:solidFill>
                  <a:srgbClr val="000000"/>
                </a:solidFill>
                <a:latin typeface="Canva Sans"/>
                <a:ea typeface="Canva Sans"/>
                <a:cs typeface="Canva Sans"/>
                <a:sym typeface="Canva Sans"/>
              </a:rPr>
              <a:t> Build trust and show engagement.</a:t>
            </a:r>
          </a:p>
          <a:p>
            <a:pPr algn="l">
              <a:lnSpc>
                <a:spcPts val="1400"/>
              </a:lnSpc>
            </a:pPr>
          </a:p>
          <a:p>
            <a:pPr algn="l" marL="712468" indent="-356234" lvl="1">
              <a:lnSpc>
                <a:spcPts val="4619"/>
              </a:lnSpc>
              <a:buFont typeface="Arial"/>
              <a:buChar char="•"/>
            </a:pPr>
            <a:r>
              <a:rPr lang="en-US" b="true" sz="3299">
                <a:solidFill>
                  <a:srgbClr val="000000"/>
                </a:solidFill>
                <a:latin typeface="Canva Sans Bold"/>
                <a:ea typeface="Canva Sans Bold"/>
                <a:cs typeface="Canva Sans Bold"/>
                <a:sym typeface="Canva Sans Bold"/>
              </a:rPr>
              <a:t>How:</a:t>
            </a:r>
            <a:r>
              <a:rPr lang="en-US" sz="3299">
                <a:solidFill>
                  <a:srgbClr val="000000"/>
                </a:solidFill>
                <a:latin typeface="Canva Sans"/>
                <a:ea typeface="Canva Sans"/>
                <a:cs typeface="Canva Sans"/>
                <a:sym typeface="Canva Sans"/>
              </a:rPr>
              <a:t> When addressing a group, make eye contact with each person, giving everyone a few seconds of direct attention. If it’s a one-on-one meeting, maintain eye contact without staring, showing you’re actively engaged in the conversation.</a:t>
            </a:r>
          </a:p>
        </p:txBody>
      </p:sp>
      <p:sp>
        <p:nvSpPr>
          <p:cNvPr name="TextBox 10" id="10"/>
          <p:cNvSpPr txBox="true"/>
          <p:nvPr/>
        </p:nvSpPr>
        <p:spPr>
          <a:xfrm rot="0">
            <a:off x="675749" y="12168653"/>
            <a:ext cx="2462212"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Follow</a:t>
            </a:r>
            <a:r>
              <a:rPr lang="en-US" sz="1900" b="true">
                <a:solidFill>
                  <a:srgbClr val="000000"/>
                </a:solidFill>
                <a:latin typeface="Canva Sans Bold"/>
                <a:ea typeface="Canva Sans Bold"/>
                <a:cs typeface="Canva Sans Bold"/>
                <a:sym typeface="Canva Sans Bold"/>
              </a:rPr>
              <a:t> </a:t>
            </a:r>
            <a:r>
              <a:rPr lang="en-US" sz="1900" b="true">
                <a:solidFill>
                  <a:srgbClr val="C40808"/>
                </a:solidFill>
                <a:latin typeface="Canva Sans Bold"/>
                <a:ea typeface="Canva Sans Bold"/>
                <a:cs typeface="Canva Sans Bold"/>
                <a:sym typeface="Canva Sans Bold"/>
              </a:rPr>
              <a:t>Shafqat Jilani</a:t>
            </a:r>
          </a:p>
        </p:txBody>
      </p:sp>
      <p:sp>
        <p:nvSpPr>
          <p:cNvPr name="TextBox 11" id="11"/>
          <p:cNvSpPr txBox="true"/>
          <p:nvPr/>
        </p:nvSpPr>
        <p:spPr>
          <a:xfrm rot="0">
            <a:off x="4098383" y="12168653"/>
            <a:ext cx="5523905"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for Sales Leadership + Business Empowerment </a:t>
            </a:r>
          </a:p>
        </p:txBody>
      </p:sp>
      <p:sp>
        <p:nvSpPr>
          <p:cNvPr name="TextBox 12" id="12"/>
          <p:cNvSpPr txBox="true"/>
          <p:nvPr/>
        </p:nvSpPr>
        <p:spPr>
          <a:xfrm rot="0">
            <a:off x="4549853" y="12463292"/>
            <a:ext cx="4620964" cy="240664"/>
          </a:xfrm>
          <a:prstGeom prst="rect">
            <a:avLst/>
          </a:prstGeom>
        </p:spPr>
        <p:txBody>
          <a:bodyPr anchor="t" rtlCol="false" tIns="0" lIns="0" bIns="0" rIns="0">
            <a:spAutoFit/>
          </a:bodyPr>
          <a:lstStyle/>
          <a:p>
            <a:pPr algn="ctr">
              <a:lnSpc>
                <a:spcPts val="1960"/>
              </a:lnSpc>
            </a:pPr>
            <a:r>
              <a:rPr lang="en-US" sz="1400">
                <a:solidFill>
                  <a:srgbClr val="000000"/>
                </a:solidFill>
                <a:latin typeface="Canva Sans"/>
                <a:ea typeface="Canva Sans"/>
                <a:cs typeface="Canva Sans"/>
                <a:sym typeface="Canva Sans"/>
              </a:rPr>
              <a:t>www.IKTAR.org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info@IKTAR.org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+92 321 783 5515</a:t>
            </a:r>
          </a:p>
        </p:txBody>
      </p:sp>
      <p:sp>
        <p:nvSpPr>
          <p:cNvPr name="TextBox 13" id="13"/>
          <p:cNvSpPr txBox="true"/>
          <p:nvPr/>
        </p:nvSpPr>
        <p:spPr>
          <a:xfrm rot="0">
            <a:off x="1336769" y="1993547"/>
            <a:ext cx="616297" cy="918591"/>
          </a:xfrm>
          <a:prstGeom prst="rect">
            <a:avLst/>
          </a:prstGeom>
        </p:spPr>
        <p:txBody>
          <a:bodyPr anchor="t" rtlCol="false" tIns="0" lIns="0" bIns="0" rIns="0">
            <a:spAutoFit/>
          </a:bodyPr>
          <a:lstStyle/>
          <a:p>
            <a:pPr algn="ctr">
              <a:lnSpc>
                <a:spcPts val="6552"/>
              </a:lnSpc>
            </a:pPr>
            <a:r>
              <a:rPr lang="en-US" sz="7800" b="true">
                <a:solidFill>
                  <a:srgbClr val="C6C4C0"/>
                </a:solidFill>
                <a:latin typeface="Canva Sans Bold"/>
                <a:ea typeface="Canva Sans Bold"/>
                <a:cs typeface="Canva Sans Bold"/>
                <a:sym typeface="Canva Sans Bold"/>
              </a:rPr>
              <a:t>4</a:t>
            </a:r>
          </a:p>
        </p:txBody>
      </p:sp>
      <p:sp>
        <p:nvSpPr>
          <p:cNvPr name="TextBox 14" id="14"/>
          <p:cNvSpPr txBox="true"/>
          <p:nvPr/>
        </p:nvSpPr>
        <p:spPr>
          <a:xfrm rot="0">
            <a:off x="1395120" y="2461905"/>
            <a:ext cx="8119215" cy="2333628"/>
          </a:xfrm>
          <a:prstGeom prst="rect">
            <a:avLst/>
          </a:prstGeom>
        </p:spPr>
        <p:txBody>
          <a:bodyPr anchor="t" rtlCol="false" tIns="0" lIns="0" bIns="0" rIns="0">
            <a:spAutoFit/>
          </a:bodyPr>
          <a:lstStyle/>
          <a:p>
            <a:pPr algn="ctr">
              <a:lnSpc>
                <a:spcPts val="6000"/>
              </a:lnSpc>
            </a:pPr>
            <a:r>
              <a:rPr lang="en-US" sz="6000">
                <a:solidFill>
                  <a:srgbClr val="8B2C2C"/>
                </a:solidFill>
                <a:latin typeface="League Spartan"/>
                <a:ea typeface="League Spartan"/>
                <a:cs typeface="League Spartan"/>
                <a:sym typeface="League Spartan"/>
              </a:rPr>
              <a:t>Establish </a:t>
            </a:r>
          </a:p>
          <a:p>
            <a:pPr algn="ctr">
              <a:lnSpc>
                <a:spcPts val="6000"/>
              </a:lnSpc>
            </a:pPr>
            <a:r>
              <a:rPr lang="en-US" sz="6000">
                <a:solidFill>
                  <a:srgbClr val="8B2C2C"/>
                </a:solidFill>
                <a:latin typeface="League Spartan"/>
                <a:ea typeface="League Spartan"/>
                <a:cs typeface="League Spartan"/>
                <a:sym typeface="League Spartan"/>
              </a:rPr>
              <a:t>Strong </a:t>
            </a:r>
          </a:p>
          <a:p>
            <a:pPr algn="ctr">
              <a:lnSpc>
                <a:spcPts val="6000"/>
              </a:lnSpc>
            </a:pPr>
            <a:r>
              <a:rPr lang="en-US" sz="6000">
                <a:solidFill>
                  <a:srgbClr val="8B2C2C"/>
                </a:solidFill>
                <a:latin typeface="League Spartan"/>
                <a:ea typeface="League Spartan"/>
                <a:cs typeface="League Spartan"/>
                <a:sym typeface="League Spartan"/>
              </a:rPr>
              <a:t>Eye Contact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287000" cy="12849225"/>
          </a:xfrm>
          <a:custGeom>
            <a:avLst/>
            <a:gdLst/>
            <a:ahLst/>
            <a:cxnLst/>
            <a:rect r="r" b="b" t="t" l="l"/>
            <a:pathLst>
              <a:path h="12849225" w="10287000">
                <a:moveTo>
                  <a:pt x="0" y="0"/>
                </a:moveTo>
                <a:lnTo>
                  <a:pt x="10287000" y="0"/>
                </a:lnTo>
                <a:lnTo>
                  <a:pt x="10287000" y="12849225"/>
                </a:lnTo>
                <a:lnTo>
                  <a:pt x="0" y="12849225"/>
                </a:lnTo>
                <a:lnTo>
                  <a:pt x="0" y="0"/>
                </a:lnTo>
                <a:close/>
              </a:path>
            </a:pathLst>
          </a:custGeom>
          <a:blipFill>
            <a:blip r:embed="rId2"/>
            <a:stretch>
              <a:fillRect l="-43750" t="0" r="-43750" b="-74"/>
            </a:stretch>
          </a:blipFill>
        </p:spPr>
      </p:sp>
      <p:grpSp>
        <p:nvGrpSpPr>
          <p:cNvPr name="Group 3" id="3"/>
          <p:cNvGrpSpPr/>
          <p:nvPr/>
        </p:nvGrpSpPr>
        <p:grpSpPr>
          <a:xfrm rot="0">
            <a:off x="0" y="12029992"/>
            <a:ext cx="10287000" cy="828758"/>
            <a:chOff x="0" y="0"/>
            <a:chExt cx="2709333" cy="218274"/>
          </a:xfrm>
        </p:grpSpPr>
        <p:sp>
          <p:nvSpPr>
            <p:cNvPr name="Freeform 4" id="4"/>
            <p:cNvSpPr/>
            <p:nvPr/>
          </p:nvSpPr>
          <p:spPr>
            <a:xfrm flipH="false" flipV="false" rot="0">
              <a:off x="0" y="0"/>
              <a:ext cx="2709333" cy="218274"/>
            </a:xfrm>
            <a:custGeom>
              <a:avLst/>
              <a:gdLst/>
              <a:ahLst/>
              <a:cxnLst/>
              <a:rect r="r" b="b" t="t" l="l"/>
              <a:pathLst>
                <a:path h="218274" w="2709333">
                  <a:moveTo>
                    <a:pt x="0" y="0"/>
                  </a:moveTo>
                  <a:lnTo>
                    <a:pt x="2709333" y="0"/>
                  </a:lnTo>
                  <a:lnTo>
                    <a:pt x="2709333" y="218274"/>
                  </a:lnTo>
                  <a:lnTo>
                    <a:pt x="0" y="218274"/>
                  </a:lnTo>
                  <a:close/>
                </a:path>
              </a:pathLst>
            </a:custGeom>
            <a:solidFill>
              <a:srgbClr val="FFFFFF">
                <a:alpha val="37647"/>
              </a:srgbClr>
            </a:solidFill>
          </p:spPr>
        </p:sp>
        <p:sp>
          <p:nvSpPr>
            <p:cNvPr name="TextBox 5" id="5"/>
            <p:cNvSpPr txBox="true"/>
            <p:nvPr/>
          </p:nvSpPr>
          <p:spPr>
            <a:xfrm>
              <a:off x="0" y="-38100"/>
              <a:ext cx="2709333" cy="256374"/>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3242306" y="12029992"/>
            <a:ext cx="751732" cy="751732"/>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0" t="-8148" r="0" b="-8148"/>
              </a:stretch>
            </a:blipFill>
          </p:spPr>
        </p:sp>
      </p:grpSp>
      <p:sp>
        <p:nvSpPr>
          <p:cNvPr name="Freeform 8" id="8"/>
          <p:cNvSpPr/>
          <p:nvPr/>
        </p:nvSpPr>
        <p:spPr>
          <a:xfrm flipH="false" flipV="false" rot="0">
            <a:off x="3477200" y="330553"/>
            <a:ext cx="3955055" cy="1396295"/>
          </a:xfrm>
          <a:custGeom>
            <a:avLst/>
            <a:gdLst/>
            <a:ahLst/>
            <a:cxnLst/>
            <a:rect r="r" b="b" t="t" l="l"/>
            <a:pathLst>
              <a:path h="1396295" w="3955055">
                <a:moveTo>
                  <a:pt x="0" y="0"/>
                </a:moveTo>
                <a:lnTo>
                  <a:pt x="3955055" y="0"/>
                </a:lnTo>
                <a:lnTo>
                  <a:pt x="3955055" y="1396294"/>
                </a:lnTo>
                <a:lnTo>
                  <a:pt x="0" y="1396294"/>
                </a:lnTo>
                <a:lnTo>
                  <a:pt x="0" y="0"/>
                </a:lnTo>
                <a:close/>
              </a:path>
            </a:pathLst>
          </a:custGeom>
          <a:blipFill>
            <a:blip r:embed="rId4"/>
            <a:stretch>
              <a:fillRect l="0" t="0" r="0" b="0"/>
            </a:stretch>
          </a:blipFill>
        </p:spPr>
      </p:sp>
      <p:sp>
        <p:nvSpPr>
          <p:cNvPr name="TextBox 9" id="9"/>
          <p:cNvSpPr txBox="true"/>
          <p:nvPr/>
        </p:nvSpPr>
        <p:spPr>
          <a:xfrm rot="0">
            <a:off x="675749" y="12168653"/>
            <a:ext cx="2462212"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Follow</a:t>
            </a:r>
            <a:r>
              <a:rPr lang="en-US" sz="1900" b="true">
                <a:solidFill>
                  <a:srgbClr val="000000"/>
                </a:solidFill>
                <a:latin typeface="Canva Sans Bold"/>
                <a:ea typeface="Canva Sans Bold"/>
                <a:cs typeface="Canva Sans Bold"/>
                <a:sym typeface="Canva Sans Bold"/>
              </a:rPr>
              <a:t> </a:t>
            </a:r>
            <a:r>
              <a:rPr lang="en-US" sz="1900" b="true">
                <a:solidFill>
                  <a:srgbClr val="C40808"/>
                </a:solidFill>
                <a:latin typeface="Canva Sans Bold"/>
                <a:ea typeface="Canva Sans Bold"/>
                <a:cs typeface="Canva Sans Bold"/>
                <a:sym typeface="Canva Sans Bold"/>
              </a:rPr>
              <a:t>Shafqat Jilani</a:t>
            </a:r>
          </a:p>
        </p:txBody>
      </p:sp>
      <p:sp>
        <p:nvSpPr>
          <p:cNvPr name="TextBox 10" id="10"/>
          <p:cNvSpPr txBox="true"/>
          <p:nvPr/>
        </p:nvSpPr>
        <p:spPr>
          <a:xfrm rot="0">
            <a:off x="4098383" y="12168653"/>
            <a:ext cx="5523905"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for Sales Leadership + Business Empowerment </a:t>
            </a:r>
          </a:p>
        </p:txBody>
      </p:sp>
      <p:sp>
        <p:nvSpPr>
          <p:cNvPr name="TextBox 11" id="11"/>
          <p:cNvSpPr txBox="true"/>
          <p:nvPr/>
        </p:nvSpPr>
        <p:spPr>
          <a:xfrm rot="0">
            <a:off x="4549853" y="12463292"/>
            <a:ext cx="4620964" cy="240664"/>
          </a:xfrm>
          <a:prstGeom prst="rect">
            <a:avLst/>
          </a:prstGeom>
        </p:spPr>
        <p:txBody>
          <a:bodyPr anchor="t" rtlCol="false" tIns="0" lIns="0" bIns="0" rIns="0">
            <a:spAutoFit/>
          </a:bodyPr>
          <a:lstStyle/>
          <a:p>
            <a:pPr algn="ctr">
              <a:lnSpc>
                <a:spcPts val="1960"/>
              </a:lnSpc>
            </a:pPr>
            <a:r>
              <a:rPr lang="en-US" sz="1400">
                <a:solidFill>
                  <a:srgbClr val="000000"/>
                </a:solidFill>
                <a:latin typeface="Canva Sans"/>
                <a:ea typeface="Canva Sans"/>
                <a:cs typeface="Canva Sans"/>
                <a:sym typeface="Canva Sans"/>
              </a:rPr>
              <a:t>www.IKTAR.org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info@IKTAR.org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+92 321 783 5515</a:t>
            </a:r>
          </a:p>
        </p:txBody>
      </p:sp>
      <p:sp>
        <p:nvSpPr>
          <p:cNvPr name="TextBox 12" id="12"/>
          <p:cNvSpPr txBox="true"/>
          <p:nvPr/>
        </p:nvSpPr>
        <p:spPr>
          <a:xfrm rot="0">
            <a:off x="1346964" y="1993547"/>
            <a:ext cx="595908" cy="918591"/>
          </a:xfrm>
          <a:prstGeom prst="rect">
            <a:avLst/>
          </a:prstGeom>
        </p:spPr>
        <p:txBody>
          <a:bodyPr anchor="t" rtlCol="false" tIns="0" lIns="0" bIns="0" rIns="0">
            <a:spAutoFit/>
          </a:bodyPr>
          <a:lstStyle/>
          <a:p>
            <a:pPr algn="ctr">
              <a:lnSpc>
                <a:spcPts val="6552"/>
              </a:lnSpc>
            </a:pPr>
            <a:r>
              <a:rPr lang="en-US" sz="7800" b="true">
                <a:solidFill>
                  <a:srgbClr val="C6C4C0"/>
                </a:solidFill>
                <a:latin typeface="Canva Sans Bold"/>
                <a:ea typeface="Canva Sans Bold"/>
                <a:cs typeface="Canva Sans Bold"/>
                <a:sym typeface="Canva Sans Bold"/>
              </a:rPr>
              <a:t>5</a:t>
            </a:r>
          </a:p>
        </p:txBody>
      </p:sp>
      <p:sp>
        <p:nvSpPr>
          <p:cNvPr name="TextBox 13" id="13"/>
          <p:cNvSpPr txBox="true"/>
          <p:nvPr/>
        </p:nvSpPr>
        <p:spPr>
          <a:xfrm rot="0">
            <a:off x="1395120" y="2461905"/>
            <a:ext cx="8119215" cy="2333628"/>
          </a:xfrm>
          <a:prstGeom prst="rect">
            <a:avLst/>
          </a:prstGeom>
        </p:spPr>
        <p:txBody>
          <a:bodyPr anchor="t" rtlCol="false" tIns="0" lIns="0" bIns="0" rIns="0">
            <a:spAutoFit/>
          </a:bodyPr>
          <a:lstStyle/>
          <a:p>
            <a:pPr algn="ctr">
              <a:lnSpc>
                <a:spcPts val="6000"/>
              </a:lnSpc>
            </a:pPr>
            <a:r>
              <a:rPr lang="en-US" sz="6000">
                <a:solidFill>
                  <a:srgbClr val="8B2C2C"/>
                </a:solidFill>
                <a:latin typeface="League Spartan"/>
                <a:ea typeface="League Spartan"/>
                <a:cs typeface="League Spartan"/>
                <a:sym typeface="League Spartan"/>
              </a:rPr>
              <a:t>Listen Attentively and </a:t>
            </a:r>
          </a:p>
          <a:p>
            <a:pPr algn="ctr">
              <a:lnSpc>
                <a:spcPts val="6000"/>
              </a:lnSpc>
            </a:pPr>
            <a:r>
              <a:rPr lang="en-US" sz="6000">
                <a:solidFill>
                  <a:srgbClr val="8B2C2C"/>
                </a:solidFill>
                <a:latin typeface="League Spartan"/>
                <a:ea typeface="League Spartan"/>
                <a:cs typeface="League Spartan"/>
                <a:sym typeface="League Spartan"/>
              </a:rPr>
              <a:t>Speak with Clarity</a:t>
            </a:r>
          </a:p>
        </p:txBody>
      </p:sp>
      <p:sp>
        <p:nvSpPr>
          <p:cNvPr name="TextBox 14" id="14"/>
          <p:cNvSpPr txBox="true"/>
          <p:nvPr/>
        </p:nvSpPr>
        <p:spPr>
          <a:xfrm rot="0">
            <a:off x="1346964" y="4825648"/>
            <a:ext cx="8119215" cy="7107555"/>
          </a:xfrm>
          <a:prstGeom prst="rect">
            <a:avLst/>
          </a:prstGeom>
        </p:spPr>
        <p:txBody>
          <a:bodyPr anchor="t" rtlCol="false" tIns="0" lIns="0" bIns="0" rIns="0">
            <a:spAutoFit/>
          </a:bodyPr>
          <a:lstStyle/>
          <a:p>
            <a:pPr algn="l" marL="712468" indent="-356234" lvl="1">
              <a:lnSpc>
                <a:spcPts val="4619"/>
              </a:lnSpc>
              <a:buFont typeface="Arial"/>
              <a:buChar char="•"/>
            </a:pPr>
            <a:r>
              <a:rPr lang="en-US" b="true" sz="3299">
                <a:solidFill>
                  <a:srgbClr val="000000"/>
                </a:solidFill>
                <a:latin typeface="Canva Sans Bold"/>
                <a:ea typeface="Canva Sans Bold"/>
                <a:cs typeface="Canva Sans Bold"/>
                <a:sym typeface="Canva Sans Bold"/>
              </a:rPr>
              <a:t>Goal:</a:t>
            </a:r>
            <a:r>
              <a:rPr lang="en-US" sz="3299">
                <a:solidFill>
                  <a:srgbClr val="000000"/>
                </a:solidFill>
                <a:latin typeface="Canva Sans"/>
                <a:ea typeface="Canva Sans"/>
                <a:cs typeface="Canva Sans"/>
                <a:sym typeface="Canva Sans"/>
              </a:rPr>
              <a:t> Convey respect for others’ opinions and communicate your ideas effectively.</a:t>
            </a:r>
          </a:p>
          <a:p>
            <a:pPr algn="l">
              <a:lnSpc>
                <a:spcPts val="1260"/>
              </a:lnSpc>
            </a:pPr>
          </a:p>
          <a:p>
            <a:pPr algn="l" marL="712468" indent="-356234" lvl="1">
              <a:lnSpc>
                <a:spcPts val="4619"/>
              </a:lnSpc>
              <a:buFont typeface="Arial"/>
              <a:buChar char="•"/>
            </a:pPr>
            <a:r>
              <a:rPr lang="en-US" b="true" sz="3299">
                <a:solidFill>
                  <a:srgbClr val="000000"/>
                </a:solidFill>
                <a:latin typeface="Canva Sans Bold"/>
                <a:ea typeface="Canva Sans Bold"/>
                <a:cs typeface="Canva Sans Bold"/>
                <a:sym typeface="Canva Sans Bold"/>
              </a:rPr>
              <a:t>How:</a:t>
            </a:r>
            <a:r>
              <a:rPr lang="en-US" sz="3299">
                <a:solidFill>
                  <a:srgbClr val="000000"/>
                </a:solidFill>
                <a:latin typeface="Canva Sans"/>
                <a:ea typeface="Canva Sans"/>
                <a:cs typeface="Canva Sans"/>
                <a:sym typeface="Canva Sans"/>
              </a:rPr>
              <a:t> Let the other person speak fully before responding, and avoid interrupting. Show you’re actively listening by nodding and responding to key points. When you speak, be clear, concise, and avoid filler words. A calm, clear voice with moderate pacing can convey confidence and authority.</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287000" cy="12849225"/>
          </a:xfrm>
          <a:custGeom>
            <a:avLst/>
            <a:gdLst/>
            <a:ahLst/>
            <a:cxnLst/>
            <a:rect r="r" b="b" t="t" l="l"/>
            <a:pathLst>
              <a:path h="12849225" w="10287000">
                <a:moveTo>
                  <a:pt x="0" y="0"/>
                </a:moveTo>
                <a:lnTo>
                  <a:pt x="10287000" y="0"/>
                </a:lnTo>
                <a:lnTo>
                  <a:pt x="10287000" y="12849225"/>
                </a:lnTo>
                <a:lnTo>
                  <a:pt x="0" y="12849225"/>
                </a:lnTo>
                <a:lnTo>
                  <a:pt x="0" y="0"/>
                </a:lnTo>
                <a:close/>
              </a:path>
            </a:pathLst>
          </a:custGeom>
          <a:blipFill>
            <a:blip r:embed="rId2"/>
            <a:stretch>
              <a:fillRect l="-43750" t="0" r="-43750" b="-74"/>
            </a:stretch>
          </a:blipFill>
        </p:spPr>
      </p:sp>
      <p:grpSp>
        <p:nvGrpSpPr>
          <p:cNvPr name="Group 3" id="3"/>
          <p:cNvGrpSpPr/>
          <p:nvPr/>
        </p:nvGrpSpPr>
        <p:grpSpPr>
          <a:xfrm rot="0">
            <a:off x="0" y="12029992"/>
            <a:ext cx="10287000" cy="828758"/>
            <a:chOff x="0" y="0"/>
            <a:chExt cx="2709333" cy="218274"/>
          </a:xfrm>
        </p:grpSpPr>
        <p:sp>
          <p:nvSpPr>
            <p:cNvPr name="Freeform 4" id="4"/>
            <p:cNvSpPr/>
            <p:nvPr/>
          </p:nvSpPr>
          <p:spPr>
            <a:xfrm flipH="false" flipV="false" rot="0">
              <a:off x="0" y="0"/>
              <a:ext cx="2709333" cy="218274"/>
            </a:xfrm>
            <a:custGeom>
              <a:avLst/>
              <a:gdLst/>
              <a:ahLst/>
              <a:cxnLst/>
              <a:rect r="r" b="b" t="t" l="l"/>
              <a:pathLst>
                <a:path h="218274" w="2709333">
                  <a:moveTo>
                    <a:pt x="0" y="0"/>
                  </a:moveTo>
                  <a:lnTo>
                    <a:pt x="2709333" y="0"/>
                  </a:lnTo>
                  <a:lnTo>
                    <a:pt x="2709333" y="218274"/>
                  </a:lnTo>
                  <a:lnTo>
                    <a:pt x="0" y="218274"/>
                  </a:lnTo>
                  <a:close/>
                </a:path>
              </a:pathLst>
            </a:custGeom>
            <a:solidFill>
              <a:srgbClr val="FFFFFF">
                <a:alpha val="37647"/>
              </a:srgbClr>
            </a:solidFill>
          </p:spPr>
        </p:sp>
        <p:sp>
          <p:nvSpPr>
            <p:cNvPr name="TextBox 5" id="5"/>
            <p:cNvSpPr txBox="true"/>
            <p:nvPr/>
          </p:nvSpPr>
          <p:spPr>
            <a:xfrm>
              <a:off x="0" y="-38100"/>
              <a:ext cx="2709333" cy="256374"/>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3242306" y="12029992"/>
            <a:ext cx="751732" cy="751732"/>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0" t="-8148" r="0" b="-8148"/>
              </a:stretch>
            </a:blipFill>
          </p:spPr>
        </p:sp>
      </p:grpSp>
      <p:sp>
        <p:nvSpPr>
          <p:cNvPr name="Freeform 8" id="8"/>
          <p:cNvSpPr/>
          <p:nvPr/>
        </p:nvSpPr>
        <p:spPr>
          <a:xfrm flipH="false" flipV="false" rot="0">
            <a:off x="3477200" y="330553"/>
            <a:ext cx="3955055" cy="1396295"/>
          </a:xfrm>
          <a:custGeom>
            <a:avLst/>
            <a:gdLst/>
            <a:ahLst/>
            <a:cxnLst/>
            <a:rect r="r" b="b" t="t" l="l"/>
            <a:pathLst>
              <a:path h="1396295" w="3955055">
                <a:moveTo>
                  <a:pt x="0" y="0"/>
                </a:moveTo>
                <a:lnTo>
                  <a:pt x="3955055" y="0"/>
                </a:lnTo>
                <a:lnTo>
                  <a:pt x="3955055" y="1396294"/>
                </a:lnTo>
                <a:lnTo>
                  <a:pt x="0" y="1396294"/>
                </a:lnTo>
                <a:lnTo>
                  <a:pt x="0" y="0"/>
                </a:lnTo>
                <a:close/>
              </a:path>
            </a:pathLst>
          </a:custGeom>
          <a:blipFill>
            <a:blip r:embed="rId4"/>
            <a:stretch>
              <a:fillRect l="0" t="0" r="0" b="0"/>
            </a:stretch>
          </a:blipFill>
        </p:spPr>
      </p:sp>
      <p:sp>
        <p:nvSpPr>
          <p:cNvPr name="TextBox 9" id="9"/>
          <p:cNvSpPr txBox="true"/>
          <p:nvPr/>
        </p:nvSpPr>
        <p:spPr>
          <a:xfrm rot="0">
            <a:off x="1263984" y="4778764"/>
            <a:ext cx="8119215" cy="7107555"/>
          </a:xfrm>
          <a:prstGeom prst="rect">
            <a:avLst/>
          </a:prstGeom>
        </p:spPr>
        <p:txBody>
          <a:bodyPr anchor="t" rtlCol="false" tIns="0" lIns="0" bIns="0" rIns="0">
            <a:spAutoFit/>
          </a:bodyPr>
          <a:lstStyle/>
          <a:p>
            <a:pPr algn="l" marL="712468" indent="-356234" lvl="1">
              <a:lnSpc>
                <a:spcPts val="4619"/>
              </a:lnSpc>
              <a:buFont typeface="Arial"/>
              <a:buChar char="•"/>
            </a:pPr>
            <a:r>
              <a:rPr lang="en-US" b="true" sz="3299">
                <a:solidFill>
                  <a:srgbClr val="000000"/>
                </a:solidFill>
                <a:latin typeface="Canva Sans Bold"/>
                <a:ea typeface="Canva Sans Bold"/>
                <a:cs typeface="Canva Sans Bold"/>
                <a:sym typeface="Canva Sans Bold"/>
              </a:rPr>
              <a:t>Goal:</a:t>
            </a:r>
            <a:r>
              <a:rPr lang="en-US" sz="3299">
                <a:solidFill>
                  <a:srgbClr val="000000"/>
                </a:solidFill>
                <a:latin typeface="Canva Sans"/>
                <a:ea typeface="Canva Sans"/>
                <a:cs typeface="Canva Sans"/>
                <a:sym typeface="Canva Sans"/>
              </a:rPr>
              <a:t> To show that you’re knowle</a:t>
            </a:r>
            <a:r>
              <a:rPr lang="en-US" sz="3299">
                <a:solidFill>
                  <a:srgbClr val="000000"/>
                </a:solidFill>
                <a:latin typeface="Canva Sans"/>
                <a:ea typeface="Canva Sans"/>
                <a:cs typeface="Canva Sans"/>
                <a:sym typeface="Canva Sans"/>
              </a:rPr>
              <a:t>dgeabBuild rapport while staying professional.</a:t>
            </a:r>
          </a:p>
          <a:p>
            <a:pPr algn="l">
              <a:lnSpc>
                <a:spcPts val="1260"/>
              </a:lnSpc>
            </a:pPr>
          </a:p>
          <a:p>
            <a:pPr algn="l" marL="712468" indent="-356234" lvl="1">
              <a:lnSpc>
                <a:spcPts val="4619"/>
              </a:lnSpc>
              <a:buFont typeface="Arial"/>
              <a:buChar char="•"/>
            </a:pPr>
            <a:r>
              <a:rPr lang="en-US" b="true" sz="3299">
                <a:solidFill>
                  <a:srgbClr val="000000"/>
                </a:solidFill>
                <a:latin typeface="Canva Sans Bold"/>
                <a:ea typeface="Canva Sans Bold"/>
                <a:cs typeface="Canva Sans Bold"/>
                <a:sym typeface="Canva Sans Bold"/>
              </a:rPr>
              <a:t>How:</a:t>
            </a:r>
            <a:r>
              <a:rPr lang="en-US" sz="3299">
                <a:solidFill>
                  <a:srgbClr val="000000"/>
                </a:solidFill>
                <a:latin typeface="Canva Sans"/>
                <a:ea typeface="Canva Sans"/>
                <a:cs typeface="Canva Sans"/>
                <a:sym typeface="Canva Sans"/>
              </a:rPr>
              <a:t> Show you understand others’ perspectives by acknowledging their points before presenting your own. Avoid being overly assertive, but speak up for your ideas confidently. This balance of empathy and assertiveness will project strength without coming across as aggressive.</a:t>
            </a:r>
          </a:p>
        </p:txBody>
      </p:sp>
      <p:sp>
        <p:nvSpPr>
          <p:cNvPr name="TextBox 10" id="10"/>
          <p:cNvSpPr txBox="true"/>
          <p:nvPr/>
        </p:nvSpPr>
        <p:spPr>
          <a:xfrm rot="0">
            <a:off x="675749" y="12168653"/>
            <a:ext cx="2462212"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Follow</a:t>
            </a:r>
            <a:r>
              <a:rPr lang="en-US" sz="1900" b="true">
                <a:solidFill>
                  <a:srgbClr val="000000"/>
                </a:solidFill>
                <a:latin typeface="Canva Sans Bold"/>
                <a:ea typeface="Canva Sans Bold"/>
                <a:cs typeface="Canva Sans Bold"/>
                <a:sym typeface="Canva Sans Bold"/>
              </a:rPr>
              <a:t> </a:t>
            </a:r>
            <a:r>
              <a:rPr lang="en-US" sz="1900" b="true">
                <a:solidFill>
                  <a:srgbClr val="C40808"/>
                </a:solidFill>
                <a:latin typeface="Canva Sans Bold"/>
                <a:ea typeface="Canva Sans Bold"/>
                <a:cs typeface="Canva Sans Bold"/>
                <a:sym typeface="Canva Sans Bold"/>
              </a:rPr>
              <a:t>Shafqat Jilani</a:t>
            </a:r>
          </a:p>
        </p:txBody>
      </p:sp>
      <p:sp>
        <p:nvSpPr>
          <p:cNvPr name="TextBox 11" id="11"/>
          <p:cNvSpPr txBox="true"/>
          <p:nvPr/>
        </p:nvSpPr>
        <p:spPr>
          <a:xfrm rot="0">
            <a:off x="4098383" y="12168653"/>
            <a:ext cx="5523905"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for Sales Leadership + Business Empowerment </a:t>
            </a:r>
          </a:p>
        </p:txBody>
      </p:sp>
      <p:sp>
        <p:nvSpPr>
          <p:cNvPr name="TextBox 12" id="12"/>
          <p:cNvSpPr txBox="true"/>
          <p:nvPr/>
        </p:nvSpPr>
        <p:spPr>
          <a:xfrm rot="0">
            <a:off x="4549853" y="12463292"/>
            <a:ext cx="4620964" cy="240664"/>
          </a:xfrm>
          <a:prstGeom prst="rect">
            <a:avLst/>
          </a:prstGeom>
        </p:spPr>
        <p:txBody>
          <a:bodyPr anchor="t" rtlCol="false" tIns="0" lIns="0" bIns="0" rIns="0">
            <a:spAutoFit/>
          </a:bodyPr>
          <a:lstStyle/>
          <a:p>
            <a:pPr algn="ctr">
              <a:lnSpc>
                <a:spcPts val="1960"/>
              </a:lnSpc>
            </a:pPr>
            <a:r>
              <a:rPr lang="en-US" sz="1400">
                <a:solidFill>
                  <a:srgbClr val="000000"/>
                </a:solidFill>
                <a:latin typeface="Canva Sans"/>
                <a:ea typeface="Canva Sans"/>
                <a:cs typeface="Canva Sans"/>
                <a:sym typeface="Canva Sans"/>
              </a:rPr>
              <a:t>www.IKTAR.org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info@IKTAR.org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+92 321 783 5515</a:t>
            </a:r>
          </a:p>
        </p:txBody>
      </p:sp>
      <p:sp>
        <p:nvSpPr>
          <p:cNvPr name="TextBox 13" id="13"/>
          <p:cNvSpPr txBox="true"/>
          <p:nvPr/>
        </p:nvSpPr>
        <p:spPr>
          <a:xfrm rot="0">
            <a:off x="1323746" y="1993547"/>
            <a:ext cx="642342" cy="918591"/>
          </a:xfrm>
          <a:prstGeom prst="rect">
            <a:avLst/>
          </a:prstGeom>
        </p:spPr>
        <p:txBody>
          <a:bodyPr anchor="t" rtlCol="false" tIns="0" lIns="0" bIns="0" rIns="0">
            <a:spAutoFit/>
          </a:bodyPr>
          <a:lstStyle/>
          <a:p>
            <a:pPr algn="ctr">
              <a:lnSpc>
                <a:spcPts val="6552"/>
              </a:lnSpc>
            </a:pPr>
            <a:r>
              <a:rPr lang="en-US" sz="7800" b="true">
                <a:solidFill>
                  <a:srgbClr val="C6C4C0"/>
                </a:solidFill>
                <a:latin typeface="Canva Sans Bold"/>
                <a:ea typeface="Canva Sans Bold"/>
                <a:cs typeface="Canva Sans Bold"/>
                <a:sym typeface="Canva Sans Bold"/>
              </a:rPr>
              <a:t>6</a:t>
            </a:r>
          </a:p>
        </p:txBody>
      </p:sp>
      <p:sp>
        <p:nvSpPr>
          <p:cNvPr name="TextBox 14" id="14"/>
          <p:cNvSpPr txBox="true"/>
          <p:nvPr/>
        </p:nvSpPr>
        <p:spPr>
          <a:xfrm rot="0">
            <a:off x="1388882" y="2029211"/>
            <a:ext cx="7869418" cy="2816228"/>
          </a:xfrm>
          <a:prstGeom prst="rect">
            <a:avLst/>
          </a:prstGeom>
        </p:spPr>
        <p:txBody>
          <a:bodyPr anchor="t" rtlCol="false" tIns="0" lIns="0" bIns="0" rIns="0">
            <a:spAutoFit/>
          </a:bodyPr>
          <a:lstStyle/>
          <a:p>
            <a:pPr algn="ctr">
              <a:lnSpc>
                <a:spcPts val="5500"/>
              </a:lnSpc>
            </a:pPr>
            <a:r>
              <a:rPr lang="en-US" sz="5500">
                <a:solidFill>
                  <a:srgbClr val="8B2C2C"/>
                </a:solidFill>
                <a:latin typeface="League Spartan"/>
                <a:ea typeface="League Spartan"/>
                <a:cs typeface="League Spartan"/>
                <a:sym typeface="League Spartan"/>
              </a:rPr>
              <a:t>Demonstrate Empathy and Respectful Assertiveness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287000" cy="12849225"/>
          </a:xfrm>
          <a:custGeom>
            <a:avLst/>
            <a:gdLst/>
            <a:ahLst/>
            <a:cxnLst/>
            <a:rect r="r" b="b" t="t" l="l"/>
            <a:pathLst>
              <a:path h="12849225" w="10287000">
                <a:moveTo>
                  <a:pt x="0" y="0"/>
                </a:moveTo>
                <a:lnTo>
                  <a:pt x="10287000" y="0"/>
                </a:lnTo>
                <a:lnTo>
                  <a:pt x="10287000" y="12849225"/>
                </a:lnTo>
                <a:lnTo>
                  <a:pt x="0" y="12849225"/>
                </a:lnTo>
                <a:lnTo>
                  <a:pt x="0" y="0"/>
                </a:lnTo>
                <a:close/>
              </a:path>
            </a:pathLst>
          </a:custGeom>
          <a:blipFill>
            <a:blip r:embed="rId2"/>
            <a:stretch>
              <a:fillRect l="-43632" t="0" r="-43632" b="-74"/>
            </a:stretch>
          </a:blipFill>
        </p:spPr>
      </p:sp>
      <p:grpSp>
        <p:nvGrpSpPr>
          <p:cNvPr name="Group 3" id="3"/>
          <p:cNvGrpSpPr/>
          <p:nvPr/>
        </p:nvGrpSpPr>
        <p:grpSpPr>
          <a:xfrm rot="0">
            <a:off x="0" y="12029992"/>
            <a:ext cx="10287000" cy="828758"/>
            <a:chOff x="0" y="0"/>
            <a:chExt cx="2709333" cy="218274"/>
          </a:xfrm>
        </p:grpSpPr>
        <p:sp>
          <p:nvSpPr>
            <p:cNvPr name="Freeform 4" id="4"/>
            <p:cNvSpPr/>
            <p:nvPr/>
          </p:nvSpPr>
          <p:spPr>
            <a:xfrm flipH="false" flipV="false" rot="0">
              <a:off x="0" y="0"/>
              <a:ext cx="2709333" cy="218274"/>
            </a:xfrm>
            <a:custGeom>
              <a:avLst/>
              <a:gdLst/>
              <a:ahLst/>
              <a:cxnLst/>
              <a:rect r="r" b="b" t="t" l="l"/>
              <a:pathLst>
                <a:path h="218274" w="2709333">
                  <a:moveTo>
                    <a:pt x="0" y="0"/>
                  </a:moveTo>
                  <a:lnTo>
                    <a:pt x="2709333" y="0"/>
                  </a:lnTo>
                  <a:lnTo>
                    <a:pt x="2709333" y="218274"/>
                  </a:lnTo>
                  <a:lnTo>
                    <a:pt x="0" y="218274"/>
                  </a:lnTo>
                  <a:close/>
                </a:path>
              </a:pathLst>
            </a:custGeom>
            <a:solidFill>
              <a:srgbClr val="FFFFFF">
                <a:alpha val="37647"/>
              </a:srgbClr>
            </a:solidFill>
          </p:spPr>
        </p:sp>
        <p:sp>
          <p:nvSpPr>
            <p:cNvPr name="TextBox 5" id="5"/>
            <p:cNvSpPr txBox="true"/>
            <p:nvPr/>
          </p:nvSpPr>
          <p:spPr>
            <a:xfrm>
              <a:off x="0" y="-38100"/>
              <a:ext cx="2709333" cy="256374"/>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3242306" y="12029992"/>
            <a:ext cx="751732" cy="751732"/>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0" t="-8148" r="0" b="-8148"/>
              </a:stretch>
            </a:blipFill>
          </p:spPr>
        </p:sp>
      </p:grpSp>
      <p:sp>
        <p:nvSpPr>
          <p:cNvPr name="Freeform 8" id="8"/>
          <p:cNvSpPr/>
          <p:nvPr/>
        </p:nvSpPr>
        <p:spPr>
          <a:xfrm flipH="false" flipV="false" rot="0">
            <a:off x="3477200" y="330553"/>
            <a:ext cx="3955055" cy="1396295"/>
          </a:xfrm>
          <a:custGeom>
            <a:avLst/>
            <a:gdLst/>
            <a:ahLst/>
            <a:cxnLst/>
            <a:rect r="r" b="b" t="t" l="l"/>
            <a:pathLst>
              <a:path h="1396295" w="3955055">
                <a:moveTo>
                  <a:pt x="0" y="0"/>
                </a:moveTo>
                <a:lnTo>
                  <a:pt x="3955055" y="0"/>
                </a:lnTo>
                <a:lnTo>
                  <a:pt x="3955055" y="1396294"/>
                </a:lnTo>
                <a:lnTo>
                  <a:pt x="0" y="1396294"/>
                </a:lnTo>
                <a:lnTo>
                  <a:pt x="0" y="0"/>
                </a:lnTo>
                <a:close/>
              </a:path>
            </a:pathLst>
          </a:custGeom>
          <a:blipFill>
            <a:blip r:embed="rId4"/>
            <a:stretch>
              <a:fillRect l="0" t="0" r="0" b="0"/>
            </a:stretch>
          </a:blipFill>
        </p:spPr>
      </p:sp>
      <p:sp>
        <p:nvSpPr>
          <p:cNvPr name="TextBox 9" id="9"/>
          <p:cNvSpPr txBox="true"/>
          <p:nvPr/>
        </p:nvSpPr>
        <p:spPr>
          <a:xfrm rot="0">
            <a:off x="675749" y="12168653"/>
            <a:ext cx="2462212"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Follow</a:t>
            </a:r>
            <a:r>
              <a:rPr lang="en-US" sz="1900" b="true">
                <a:solidFill>
                  <a:srgbClr val="000000"/>
                </a:solidFill>
                <a:latin typeface="Canva Sans Bold"/>
                <a:ea typeface="Canva Sans Bold"/>
                <a:cs typeface="Canva Sans Bold"/>
                <a:sym typeface="Canva Sans Bold"/>
              </a:rPr>
              <a:t> </a:t>
            </a:r>
            <a:r>
              <a:rPr lang="en-US" sz="1900" b="true">
                <a:solidFill>
                  <a:srgbClr val="C40808"/>
                </a:solidFill>
                <a:latin typeface="Canva Sans Bold"/>
                <a:ea typeface="Canva Sans Bold"/>
                <a:cs typeface="Canva Sans Bold"/>
                <a:sym typeface="Canva Sans Bold"/>
              </a:rPr>
              <a:t>Shafqat Jilani</a:t>
            </a:r>
          </a:p>
        </p:txBody>
      </p:sp>
      <p:sp>
        <p:nvSpPr>
          <p:cNvPr name="TextBox 10" id="10"/>
          <p:cNvSpPr txBox="true"/>
          <p:nvPr/>
        </p:nvSpPr>
        <p:spPr>
          <a:xfrm rot="0">
            <a:off x="4098383" y="12168653"/>
            <a:ext cx="5523905"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for Sales Leadership + Business Empowerment </a:t>
            </a:r>
          </a:p>
        </p:txBody>
      </p:sp>
      <p:sp>
        <p:nvSpPr>
          <p:cNvPr name="TextBox 11" id="11"/>
          <p:cNvSpPr txBox="true"/>
          <p:nvPr/>
        </p:nvSpPr>
        <p:spPr>
          <a:xfrm rot="0">
            <a:off x="4549853" y="12463292"/>
            <a:ext cx="4620964" cy="240664"/>
          </a:xfrm>
          <a:prstGeom prst="rect">
            <a:avLst/>
          </a:prstGeom>
        </p:spPr>
        <p:txBody>
          <a:bodyPr anchor="t" rtlCol="false" tIns="0" lIns="0" bIns="0" rIns="0">
            <a:spAutoFit/>
          </a:bodyPr>
          <a:lstStyle/>
          <a:p>
            <a:pPr algn="ctr">
              <a:lnSpc>
                <a:spcPts val="1960"/>
              </a:lnSpc>
            </a:pPr>
            <a:r>
              <a:rPr lang="en-US" sz="1400">
                <a:solidFill>
                  <a:srgbClr val="000000"/>
                </a:solidFill>
                <a:latin typeface="Canva Sans"/>
                <a:ea typeface="Canva Sans"/>
                <a:cs typeface="Canva Sans"/>
                <a:sym typeface="Canva Sans"/>
              </a:rPr>
              <a:t>www.IKTAR.org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info@IKTAR.org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+92 321 783 5515</a:t>
            </a:r>
          </a:p>
        </p:txBody>
      </p:sp>
      <p:sp>
        <p:nvSpPr>
          <p:cNvPr name="TextBox 12" id="12"/>
          <p:cNvSpPr txBox="true"/>
          <p:nvPr/>
        </p:nvSpPr>
        <p:spPr>
          <a:xfrm rot="0">
            <a:off x="1394068" y="1993547"/>
            <a:ext cx="501700" cy="918591"/>
          </a:xfrm>
          <a:prstGeom prst="rect">
            <a:avLst/>
          </a:prstGeom>
        </p:spPr>
        <p:txBody>
          <a:bodyPr anchor="t" rtlCol="false" tIns="0" lIns="0" bIns="0" rIns="0">
            <a:spAutoFit/>
          </a:bodyPr>
          <a:lstStyle/>
          <a:p>
            <a:pPr algn="ctr">
              <a:lnSpc>
                <a:spcPts val="6552"/>
              </a:lnSpc>
            </a:pPr>
            <a:r>
              <a:rPr lang="en-US" sz="7800" b="true">
                <a:solidFill>
                  <a:srgbClr val="C6C4C0"/>
                </a:solidFill>
                <a:latin typeface="Canva Sans Bold"/>
                <a:ea typeface="Canva Sans Bold"/>
                <a:cs typeface="Canva Sans Bold"/>
                <a:sym typeface="Canva Sans Bold"/>
              </a:rPr>
              <a:t>7</a:t>
            </a:r>
          </a:p>
        </p:txBody>
      </p:sp>
      <p:sp>
        <p:nvSpPr>
          <p:cNvPr name="TextBox 13" id="13"/>
          <p:cNvSpPr txBox="true"/>
          <p:nvPr/>
        </p:nvSpPr>
        <p:spPr>
          <a:xfrm rot="0">
            <a:off x="1395120" y="2461905"/>
            <a:ext cx="8119215" cy="1571628"/>
          </a:xfrm>
          <a:prstGeom prst="rect">
            <a:avLst/>
          </a:prstGeom>
        </p:spPr>
        <p:txBody>
          <a:bodyPr anchor="t" rtlCol="false" tIns="0" lIns="0" bIns="0" rIns="0">
            <a:spAutoFit/>
          </a:bodyPr>
          <a:lstStyle/>
          <a:p>
            <a:pPr algn="ctr">
              <a:lnSpc>
                <a:spcPts val="6000"/>
              </a:lnSpc>
            </a:pPr>
            <a:r>
              <a:rPr lang="en-US" sz="6000">
                <a:solidFill>
                  <a:srgbClr val="8B2C2C"/>
                </a:solidFill>
                <a:latin typeface="League Spartan"/>
                <a:ea typeface="League Spartan"/>
                <a:cs typeface="League Spartan"/>
                <a:sym typeface="League Spartan"/>
              </a:rPr>
              <a:t>Ask Insightful Questions</a:t>
            </a:r>
          </a:p>
        </p:txBody>
      </p:sp>
      <p:sp>
        <p:nvSpPr>
          <p:cNvPr name="TextBox 14" id="14"/>
          <p:cNvSpPr txBox="true"/>
          <p:nvPr/>
        </p:nvSpPr>
        <p:spPr>
          <a:xfrm rot="0">
            <a:off x="1139085" y="4976353"/>
            <a:ext cx="8119215" cy="5964555"/>
          </a:xfrm>
          <a:prstGeom prst="rect">
            <a:avLst/>
          </a:prstGeom>
        </p:spPr>
        <p:txBody>
          <a:bodyPr anchor="t" rtlCol="false" tIns="0" lIns="0" bIns="0" rIns="0">
            <a:spAutoFit/>
          </a:bodyPr>
          <a:lstStyle/>
          <a:p>
            <a:pPr algn="l" marL="712468" indent="-356234" lvl="1">
              <a:lnSpc>
                <a:spcPts val="4619"/>
              </a:lnSpc>
              <a:buFont typeface="Arial"/>
              <a:buChar char="•"/>
            </a:pPr>
            <a:r>
              <a:rPr lang="en-US" b="true" sz="3299">
                <a:solidFill>
                  <a:srgbClr val="000000"/>
                </a:solidFill>
                <a:latin typeface="Canva Sans Bold"/>
                <a:ea typeface="Canva Sans Bold"/>
                <a:cs typeface="Canva Sans Bold"/>
                <a:sym typeface="Canva Sans Bold"/>
              </a:rPr>
              <a:t>Goal:</a:t>
            </a:r>
            <a:r>
              <a:rPr lang="en-US" sz="3299">
                <a:solidFill>
                  <a:srgbClr val="000000"/>
                </a:solidFill>
                <a:latin typeface="Canva Sans"/>
                <a:ea typeface="Canva Sans"/>
                <a:cs typeface="Canva Sans"/>
                <a:sym typeface="Canva Sans"/>
              </a:rPr>
              <a:t> Show your expertise and genuine interest in the conversation.</a:t>
            </a:r>
          </a:p>
          <a:p>
            <a:pPr algn="l">
              <a:lnSpc>
                <a:spcPts val="1400"/>
              </a:lnSpc>
            </a:pPr>
          </a:p>
          <a:p>
            <a:pPr algn="l" marL="712468" indent="-356234" lvl="1">
              <a:lnSpc>
                <a:spcPts val="4619"/>
              </a:lnSpc>
              <a:buFont typeface="Arial"/>
              <a:buChar char="•"/>
            </a:pPr>
            <a:r>
              <a:rPr lang="en-US" b="true" sz="3299">
                <a:solidFill>
                  <a:srgbClr val="000000"/>
                </a:solidFill>
                <a:latin typeface="Canva Sans Bold"/>
                <a:ea typeface="Canva Sans Bold"/>
                <a:cs typeface="Canva Sans Bold"/>
                <a:sym typeface="Canva Sans Bold"/>
              </a:rPr>
              <a:t>How:</a:t>
            </a:r>
            <a:r>
              <a:rPr lang="en-US" sz="3299">
                <a:solidFill>
                  <a:srgbClr val="000000"/>
                </a:solidFill>
                <a:latin typeface="Canva Sans"/>
                <a:ea typeface="Canva Sans"/>
                <a:cs typeface="Canva Sans"/>
                <a:sym typeface="Canva Sans"/>
              </a:rPr>
              <a:t> Prepare a few thoughtful questions that reflect your understanding of the topic and the person’s needs or goals. Asking relevant questions can position you as both knowledgeable and genuinely invested in the outcomes.</a:t>
            </a:r>
          </a:p>
          <a:p>
            <a:pPr algn="l">
              <a:lnSpc>
                <a:spcPts val="4619"/>
              </a:lnSpc>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287000" cy="12849225"/>
          </a:xfrm>
          <a:custGeom>
            <a:avLst/>
            <a:gdLst/>
            <a:ahLst/>
            <a:cxnLst/>
            <a:rect r="r" b="b" t="t" l="l"/>
            <a:pathLst>
              <a:path h="12849225" w="10287000">
                <a:moveTo>
                  <a:pt x="0" y="0"/>
                </a:moveTo>
                <a:lnTo>
                  <a:pt x="10287000" y="0"/>
                </a:lnTo>
                <a:lnTo>
                  <a:pt x="10287000" y="12849225"/>
                </a:lnTo>
                <a:lnTo>
                  <a:pt x="0" y="12849225"/>
                </a:lnTo>
                <a:lnTo>
                  <a:pt x="0" y="0"/>
                </a:lnTo>
                <a:close/>
              </a:path>
            </a:pathLst>
          </a:custGeom>
          <a:blipFill>
            <a:blip r:embed="rId2"/>
            <a:stretch>
              <a:fillRect l="-43750" t="0" r="-43750" b="-74"/>
            </a:stretch>
          </a:blipFill>
        </p:spPr>
      </p:sp>
      <p:grpSp>
        <p:nvGrpSpPr>
          <p:cNvPr name="Group 3" id="3"/>
          <p:cNvGrpSpPr/>
          <p:nvPr/>
        </p:nvGrpSpPr>
        <p:grpSpPr>
          <a:xfrm rot="0">
            <a:off x="0" y="12029992"/>
            <a:ext cx="10287000" cy="828758"/>
            <a:chOff x="0" y="0"/>
            <a:chExt cx="2709333" cy="218274"/>
          </a:xfrm>
        </p:grpSpPr>
        <p:sp>
          <p:nvSpPr>
            <p:cNvPr name="Freeform 4" id="4"/>
            <p:cNvSpPr/>
            <p:nvPr/>
          </p:nvSpPr>
          <p:spPr>
            <a:xfrm flipH="false" flipV="false" rot="0">
              <a:off x="0" y="0"/>
              <a:ext cx="2709333" cy="218274"/>
            </a:xfrm>
            <a:custGeom>
              <a:avLst/>
              <a:gdLst/>
              <a:ahLst/>
              <a:cxnLst/>
              <a:rect r="r" b="b" t="t" l="l"/>
              <a:pathLst>
                <a:path h="218274" w="2709333">
                  <a:moveTo>
                    <a:pt x="0" y="0"/>
                  </a:moveTo>
                  <a:lnTo>
                    <a:pt x="2709333" y="0"/>
                  </a:lnTo>
                  <a:lnTo>
                    <a:pt x="2709333" y="218274"/>
                  </a:lnTo>
                  <a:lnTo>
                    <a:pt x="0" y="218274"/>
                  </a:lnTo>
                  <a:close/>
                </a:path>
              </a:pathLst>
            </a:custGeom>
            <a:solidFill>
              <a:srgbClr val="FFFFFF">
                <a:alpha val="37647"/>
              </a:srgbClr>
            </a:solidFill>
          </p:spPr>
        </p:sp>
        <p:sp>
          <p:nvSpPr>
            <p:cNvPr name="TextBox 5" id="5"/>
            <p:cNvSpPr txBox="true"/>
            <p:nvPr/>
          </p:nvSpPr>
          <p:spPr>
            <a:xfrm>
              <a:off x="0" y="-38100"/>
              <a:ext cx="2709333" cy="256374"/>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3242306" y="12029992"/>
            <a:ext cx="751732" cy="751732"/>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0" t="-8148" r="0" b="-8148"/>
              </a:stretch>
            </a:blipFill>
          </p:spPr>
        </p:sp>
      </p:grpSp>
      <p:sp>
        <p:nvSpPr>
          <p:cNvPr name="Freeform 8" id="8"/>
          <p:cNvSpPr/>
          <p:nvPr/>
        </p:nvSpPr>
        <p:spPr>
          <a:xfrm flipH="false" flipV="false" rot="0">
            <a:off x="3477200" y="330553"/>
            <a:ext cx="3955055" cy="1396295"/>
          </a:xfrm>
          <a:custGeom>
            <a:avLst/>
            <a:gdLst/>
            <a:ahLst/>
            <a:cxnLst/>
            <a:rect r="r" b="b" t="t" l="l"/>
            <a:pathLst>
              <a:path h="1396295" w="3955055">
                <a:moveTo>
                  <a:pt x="0" y="0"/>
                </a:moveTo>
                <a:lnTo>
                  <a:pt x="3955055" y="0"/>
                </a:lnTo>
                <a:lnTo>
                  <a:pt x="3955055" y="1396294"/>
                </a:lnTo>
                <a:lnTo>
                  <a:pt x="0" y="1396294"/>
                </a:lnTo>
                <a:lnTo>
                  <a:pt x="0" y="0"/>
                </a:lnTo>
                <a:close/>
              </a:path>
            </a:pathLst>
          </a:custGeom>
          <a:blipFill>
            <a:blip r:embed="rId4"/>
            <a:stretch>
              <a:fillRect l="0" t="0" r="0" b="0"/>
            </a:stretch>
          </a:blipFill>
        </p:spPr>
      </p:sp>
      <p:sp>
        <p:nvSpPr>
          <p:cNvPr name="TextBox 9" id="9"/>
          <p:cNvSpPr txBox="true"/>
          <p:nvPr/>
        </p:nvSpPr>
        <p:spPr>
          <a:xfrm rot="0">
            <a:off x="675749" y="12168653"/>
            <a:ext cx="2462212"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Follow</a:t>
            </a:r>
            <a:r>
              <a:rPr lang="en-US" sz="1900" b="true">
                <a:solidFill>
                  <a:srgbClr val="000000"/>
                </a:solidFill>
                <a:latin typeface="Canva Sans Bold"/>
                <a:ea typeface="Canva Sans Bold"/>
                <a:cs typeface="Canva Sans Bold"/>
                <a:sym typeface="Canva Sans Bold"/>
              </a:rPr>
              <a:t> </a:t>
            </a:r>
            <a:r>
              <a:rPr lang="en-US" sz="1900" b="true">
                <a:solidFill>
                  <a:srgbClr val="C40808"/>
                </a:solidFill>
                <a:latin typeface="Canva Sans Bold"/>
                <a:ea typeface="Canva Sans Bold"/>
                <a:cs typeface="Canva Sans Bold"/>
                <a:sym typeface="Canva Sans Bold"/>
              </a:rPr>
              <a:t>Shafqat Jilani</a:t>
            </a:r>
          </a:p>
        </p:txBody>
      </p:sp>
      <p:sp>
        <p:nvSpPr>
          <p:cNvPr name="TextBox 10" id="10"/>
          <p:cNvSpPr txBox="true"/>
          <p:nvPr/>
        </p:nvSpPr>
        <p:spPr>
          <a:xfrm rot="0">
            <a:off x="4098383" y="12168653"/>
            <a:ext cx="5523905"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for Sales Leadership + Business Empowerment </a:t>
            </a:r>
          </a:p>
        </p:txBody>
      </p:sp>
      <p:sp>
        <p:nvSpPr>
          <p:cNvPr name="TextBox 11" id="11"/>
          <p:cNvSpPr txBox="true"/>
          <p:nvPr/>
        </p:nvSpPr>
        <p:spPr>
          <a:xfrm rot="0">
            <a:off x="4549853" y="12463292"/>
            <a:ext cx="4620964" cy="240664"/>
          </a:xfrm>
          <a:prstGeom prst="rect">
            <a:avLst/>
          </a:prstGeom>
        </p:spPr>
        <p:txBody>
          <a:bodyPr anchor="t" rtlCol="false" tIns="0" lIns="0" bIns="0" rIns="0">
            <a:spAutoFit/>
          </a:bodyPr>
          <a:lstStyle/>
          <a:p>
            <a:pPr algn="ctr">
              <a:lnSpc>
                <a:spcPts val="1960"/>
              </a:lnSpc>
            </a:pPr>
            <a:r>
              <a:rPr lang="en-US" sz="1400">
                <a:solidFill>
                  <a:srgbClr val="000000"/>
                </a:solidFill>
                <a:latin typeface="Canva Sans"/>
                <a:ea typeface="Canva Sans"/>
                <a:cs typeface="Canva Sans"/>
                <a:sym typeface="Canva Sans"/>
              </a:rPr>
              <a:t>www.IKTAR.org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info@IKTAR.org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+92 321 783 5515</a:t>
            </a:r>
          </a:p>
        </p:txBody>
      </p:sp>
      <p:sp>
        <p:nvSpPr>
          <p:cNvPr name="TextBox 12" id="12"/>
          <p:cNvSpPr txBox="true"/>
          <p:nvPr/>
        </p:nvSpPr>
        <p:spPr>
          <a:xfrm rot="0">
            <a:off x="1341606" y="1993547"/>
            <a:ext cx="606623" cy="918591"/>
          </a:xfrm>
          <a:prstGeom prst="rect">
            <a:avLst/>
          </a:prstGeom>
        </p:spPr>
        <p:txBody>
          <a:bodyPr anchor="t" rtlCol="false" tIns="0" lIns="0" bIns="0" rIns="0">
            <a:spAutoFit/>
          </a:bodyPr>
          <a:lstStyle/>
          <a:p>
            <a:pPr algn="ctr">
              <a:lnSpc>
                <a:spcPts val="6552"/>
              </a:lnSpc>
            </a:pPr>
            <a:r>
              <a:rPr lang="en-US" sz="7800" b="true">
                <a:solidFill>
                  <a:srgbClr val="C6C4C0"/>
                </a:solidFill>
                <a:latin typeface="Canva Sans Bold"/>
                <a:ea typeface="Canva Sans Bold"/>
                <a:cs typeface="Canva Sans Bold"/>
                <a:sym typeface="Canva Sans Bold"/>
              </a:rPr>
              <a:t>8</a:t>
            </a:r>
          </a:p>
        </p:txBody>
      </p:sp>
      <p:sp>
        <p:nvSpPr>
          <p:cNvPr name="TextBox 13" id="13"/>
          <p:cNvSpPr txBox="true"/>
          <p:nvPr/>
        </p:nvSpPr>
        <p:spPr>
          <a:xfrm rot="0">
            <a:off x="1395120" y="2461905"/>
            <a:ext cx="8119215" cy="2333628"/>
          </a:xfrm>
          <a:prstGeom prst="rect">
            <a:avLst/>
          </a:prstGeom>
        </p:spPr>
        <p:txBody>
          <a:bodyPr anchor="t" rtlCol="false" tIns="0" lIns="0" bIns="0" rIns="0">
            <a:spAutoFit/>
          </a:bodyPr>
          <a:lstStyle/>
          <a:p>
            <a:pPr algn="ctr">
              <a:lnSpc>
                <a:spcPts val="6000"/>
              </a:lnSpc>
            </a:pPr>
            <a:r>
              <a:rPr lang="en-US" sz="6000">
                <a:solidFill>
                  <a:srgbClr val="8B2C2C"/>
                </a:solidFill>
                <a:latin typeface="League Spartan"/>
                <a:ea typeface="League Spartan"/>
                <a:cs typeface="League Spartan"/>
                <a:sym typeface="League Spartan"/>
              </a:rPr>
              <a:t>End with a Strong Conclusion and Follow-Up Plan</a:t>
            </a:r>
          </a:p>
        </p:txBody>
      </p:sp>
      <p:sp>
        <p:nvSpPr>
          <p:cNvPr name="TextBox 14" id="14"/>
          <p:cNvSpPr txBox="true"/>
          <p:nvPr/>
        </p:nvSpPr>
        <p:spPr>
          <a:xfrm rot="0">
            <a:off x="1139085" y="4976353"/>
            <a:ext cx="8119215" cy="5964555"/>
          </a:xfrm>
          <a:prstGeom prst="rect">
            <a:avLst/>
          </a:prstGeom>
        </p:spPr>
        <p:txBody>
          <a:bodyPr anchor="t" rtlCol="false" tIns="0" lIns="0" bIns="0" rIns="0">
            <a:spAutoFit/>
          </a:bodyPr>
          <a:lstStyle/>
          <a:p>
            <a:pPr algn="l" marL="712468" indent="-356234" lvl="1">
              <a:lnSpc>
                <a:spcPts val="4619"/>
              </a:lnSpc>
              <a:buFont typeface="Arial"/>
              <a:buChar char="•"/>
            </a:pPr>
            <a:r>
              <a:rPr lang="en-US" b="true" sz="3299">
                <a:solidFill>
                  <a:srgbClr val="000000"/>
                </a:solidFill>
                <a:latin typeface="Canva Sans Bold"/>
                <a:ea typeface="Canva Sans Bold"/>
                <a:cs typeface="Canva Sans Bold"/>
                <a:sym typeface="Canva Sans Bold"/>
              </a:rPr>
              <a:t>Goal:</a:t>
            </a:r>
            <a:r>
              <a:rPr lang="en-US" sz="3299">
                <a:solidFill>
                  <a:srgbClr val="000000"/>
                </a:solidFill>
                <a:latin typeface="Canva Sans"/>
                <a:ea typeface="Canva Sans"/>
                <a:cs typeface="Canva Sans"/>
                <a:sym typeface="Canva Sans"/>
              </a:rPr>
              <a:t> Leave a lasting, positive impression with a clear next step.</a:t>
            </a:r>
          </a:p>
          <a:p>
            <a:pPr algn="l">
              <a:lnSpc>
                <a:spcPts val="1400"/>
              </a:lnSpc>
            </a:pPr>
          </a:p>
          <a:p>
            <a:pPr algn="l" marL="712468" indent="-356234" lvl="1">
              <a:lnSpc>
                <a:spcPts val="4619"/>
              </a:lnSpc>
              <a:buFont typeface="Arial"/>
              <a:buChar char="•"/>
            </a:pPr>
            <a:r>
              <a:rPr lang="en-US" b="true" sz="3299">
                <a:solidFill>
                  <a:srgbClr val="000000"/>
                </a:solidFill>
                <a:latin typeface="Canva Sans Bold"/>
                <a:ea typeface="Canva Sans Bold"/>
                <a:cs typeface="Canva Sans Bold"/>
                <a:sym typeface="Canva Sans Bold"/>
              </a:rPr>
              <a:t>How:</a:t>
            </a:r>
            <a:r>
              <a:rPr lang="en-US" sz="3299">
                <a:solidFill>
                  <a:srgbClr val="000000"/>
                </a:solidFill>
                <a:latin typeface="Canva Sans"/>
                <a:ea typeface="Canva Sans"/>
                <a:cs typeface="Canva Sans"/>
                <a:sym typeface="Canva Sans"/>
              </a:rPr>
              <a:t> Summarize key points, reaffirm any commitments or next steps, and thank the person or group for their time. After the meeting, follow up promptly with any promised information or materials, reinforcing your reliability and attention to detail.</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287000" cy="12849225"/>
          </a:xfrm>
          <a:custGeom>
            <a:avLst/>
            <a:gdLst/>
            <a:ahLst/>
            <a:cxnLst/>
            <a:rect r="r" b="b" t="t" l="l"/>
            <a:pathLst>
              <a:path h="12849225" w="10287000">
                <a:moveTo>
                  <a:pt x="0" y="0"/>
                </a:moveTo>
                <a:lnTo>
                  <a:pt x="10287000" y="0"/>
                </a:lnTo>
                <a:lnTo>
                  <a:pt x="10287000" y="12849225"/>
                </a:lnTo>
                <a:lnTo>
                  <a:pt x="0" y="12849225"/>
                </a:lnTo>
                <a:lnTo>
                  <a:pt x="0" y="0"/>
                </a:lnTo>
                <a:close/>
              </a:path>
            </a:pathLst>
          </a:custGeom>
          <a:blipFill>
            <a:blip r:embed="rId2"/>
            <a:stretch>
              <a:fillRect l="-43750" t="0" r="-43750" b="-74"/>
            </a:stretch>
          </a:blipFill>
        </p:spPr>
      </p:sp>
      <p:grpSp>
        <p:nvGrpSpPr>
          <p:cNvPr name="Group 3" id="3"/>
          <p:cNvGrpSpPr/>
          <p:nvPr/>
        </p:nvGrpSpPr>
        <p:grpSpPr>
          <a:xfrm rot="0">
            <a:off x="0" y="12029992"/>
            <a:ext cx="10287000" cy="828758"/>
            <a:chOff x="0" y="0"/>
            <a:chExt cx="2709333" cy="218274"/>
          </a:xfrm>
        </p:grpSpPr>
        <p:sp>
          <p:nvSpPr>
            <p:cNvPr name="Freeform 4" id="4"/>
            <p:cNvSpPr/>
            <p:nvPr/>
          </p:nvSpPr>
          <p:spPr>
            <a:xfrm flipH="false" flipV="false" rot="0">
              <a:off x="0" y="0"/>
              <a:ext cx="2709333" cy="218274"/>
            </a:xfrm>
            <a:custGeom>
              <a:avLst/>
              <a:gdLst/>
              <a:ahLst/>
              <a:cxnLst/>
              <a:rect r="r" b="b" t="t" l="l"/>
              <a:pathLst>
                <a:path h="218274" w="2709333">
                  <a:moveTo>
                    <a:pt x="0" y="0"/>
                  </a:moveTo>
                  <a:lnTo>
                    <a:pt x="2709333" y="0"/>
                  </a:lnTo>
                  <a:lnTo>
                    <a:pt x="2709333" y="218274"/>
                  </a:lnTo>
                  <a:lnTo>
                    <a:pt x="0" y="218274"/>
                  </a:lnTo>
                  <a:close/>
                </a:path>
              </a:pathLst>
            </a:custGeom>
            <a:solidFill>
              <a:srgbClr val="FFFFFF">
                <a:alpha val="37647"/>
              </a:srgbClr>
            </a:solidFill>
          </p:spPr>
        </p:sp>
        <p:sp>
          <p:nvSpPr>
            <p:cNvPr name="TextBox 5" id="5"/>
            <p:cNvSpPr txBox="true"/>
            <p:nvPr/>
          </p:nvSpPr>
          <p:spPr>
            <a:xfrm>
              <a:off x="0" y="-38100"/>
              <a:ext cx="2709333" cy="256374"/>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3242306" y="12029992"/>
            <a:ext cx="751732" cy="751732"/>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0" t="-8148" r="0" b="-8148"/>
              </a:stretch>
            </a:blipFill>
          </p:spPr>
        </p:sp>
      </p:grpSp>
      <p:sp>
        <p:nvSpPr>
          <p:cNvPr name="Freeform 8" id="8"/>
          <p:cNvSpPr/>
          <p:nvPr/>
        </p:nvSpPr>
        <p:spPr>
          <a:xfrm flipH="false" flipV="false" rot="0">
            <a:off x="3477200" y="330553"/>
            <a:ext cx="3955055" cy="1396295"/>
          </a:xfrm>
          <a:custGeom>
            <a:avLst/>
            <a:gdLst/>
            <a:ahLst/>
            <a:cxnLst/>
            <a:rect r="r" b="b" t="t" l="l"/>
            <a:pathLst>
              <a:path h="1396295" w="3955055">
                <a:moveTo>
                  <a:pt x="0" y="0"/>
                </a:moveTo>
                <a:lnTo>
                  <a:pt x="3955055" y="0"/>
                </a:lnTo>
                <a:lnTo>
                  <a:pt x="3955055" y="1396294"/>
                </a:lnTo>
                <a:lnTo>
                  <a:pt x="0" y="1396294"/>
                </a:lnTo>
                <a:lnTo>
                  <a:pt x="0" y="0"/>
                </a:lnTo>
                <a:close/>
              </a:path>
            </a:pathLst>
          </a:custGeom>
          <a:blipFill>
            <a:blip r:embed="rId4"/>
            <a:stretch>
              <a:fillRect l="0" t="0" r="0" b="0"/>
            </a:stretch>
          </a:blipFill>
        </p:spPr>
      </p:sp>
      <p:sp>
        <p:nvSpPr>
          <p:cNvPr name="TextBox 9" id="9"/>
          <p:cNvSpPr txBox="true"/>
          <p:nvPr/>
        </p:nvSpPr>
        <p:spPr>
          <a:xfrm rot="0">
            <a:off x="675749" y="12168653"/>
            <a:ext cx="2462212"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Follow</a:t>
            </a:r>
            <a:r>
              <a:rPr lang="en-US" sz="1900" b="true">
                <a:solidFill>
                  <a:srgbClr val="000000"/>
                </a:solidFill>
                <a:latin typeface="Canva Sans Bold"/>
                <a:ea typeface="Canva Sans Bold"/>
                <a:cs typeface="Canva Sans Bold"/>
                <a:sym typeface="Canva Sans Bold"/>
              </a:rPr>
              <a:t> </a:t>
            </a:r>
            <a:r>
              <a:rPr lang="en-US" sz="1900" b="true">
                <a:solidFill>
                  <a:srgbClr val="C40808"/>
                </a:solidFill>
                <a:latin typeface="Canva Sans Bold"/>
                <a:ea typeface="Canva Sans Bold"/>
                <a:cs typeface="Canva Sans Bold"/>
                <a:sym typeface="Canva Sans Bold"/>
              </a:rPr>
              <a:t>Shafqat Jilani</a:t>
            </a:r>
          </a:p>
        </p:txBody>
      </p:sp>
      <p:sp>
        <p:nvSpPr>
          <p:cNvPr name="TextBox 10" id="10"/>
          <p:cNvSpPr txBox="true"/>
          <p:nvPr/>
        </p:nvSpPr>
        <p:spPr>
          <a:xfrm rot="0">
            <a:off x="4098383" y="12168653"/>
            <a:ext cx="5523905"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for Sales Leadership + Business Empowerment </a:t>
            </a:r>
          </a:p>
        </p:txBody>
      </p:sp>
      <p:sp>
        <p:nvSpPr>
          <p:cNvPr name="TextBox 11" id="11"/>
          <p:cNvSpPr txBox="true"/>
          <p:nvPr/>
        </p:nvSpPr>
        <p:spPr>
          <a:xfrm rot="0">
            <a:off x="4549853" y="12463292"/>
            <a:ext cx="4620964" cy="240664"/>
          </a:xfrm>
          <a:prstGeom prst="rect">
            <a:avLst/>
          </a:prstGeom>
        </p:spPr>
        <p:txBody>
          <a:bodyPr anchor="t" rtlCol="false" tIns="0" lIns="0" bIns="0" rIns="0">
            <a:spAutoFit/>
          </a:bodyPr>
          <a:lstStyle/>
          <a:p>
            <a:pPr algn="ctr">
              <a:lnSpc>
                <a:spcPts val="1960"/>
              </a:lnSpc>
            </a:pPr>
            <a:r>
              <a:rPr lang="en-US" sz="1400">
                <a:solidFill>
                  <a:srgbClr val="000000"/>
                </a:solidFill>
                <a:latin typeface="Canva Sans"/>
                <a:ea typeface="Canva Sans"/>
                <a:cs typeface="Canva Sans"/>
                <a:sym typeface="Canva Sans"/>
              </a:rPr>
              <a:t>www.IKTAR.org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info@IKTAR.org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+92 321 783 5515</a:t>
            </a:r>
          </a:p>
        </p:txBody>
      </p:sp>
      <p:sp>
        <p:nvSpPr>
          <p:cNvPr name="TextBox 12" id="12"/>
          <p:cNvSpPr txBox="true"/>
          <p:nvPr/>
        </p:nvSpPr>
        <p:spPr>
          <a:xfrm rot="0">
            <a:off x="1325160" y="1993547"/>
            <a:ext cx="639514" cy="918591"/>
          </a:xfrm>
          <a:prstGeom prst="rect">
            <a:avLst/>
          </a:prstGeom>
        </p:spPr>
        <p:txBody>
          <a:bodyPr anchor="t" rtlCol="false" tIns="0" lIns="0" bIns="0" rIns="0">
            <a:spAutoFit/>
          </a:bodyPr>
          <a:lstStyle/>
          <a:p>
            <a:pPr algn="ctr">
              <a:lnSpc>
                <a:spcPts val="6552"/>
              </a:lnSpc>
            </a:pPr>
            <a:r>
              <a:rPr lang="en-US" sz="7800" b="true">
                <a:solidFill>
                  <a:srgbClr val="C6C4C0"/>
                </a:solidFill>
                <a:latin typeface="Canva Sans Bold"/>
                <a:ea typeface="Canva Sans Bold"/>
                <a:cs typeface="Canva Sans Bold"/>
                <a:sym typeface="Canva Sans Bold"/>
              </a:rPr>
              <a:t>9</a:t>
            </a:r>
          </a:p>
        </p:txBody>
      </p:sp>
      <p:sp>
        <p:nvSpPr>
          <p:cNvPr name="TextBox 13" id="13"/>
          <p:cNvSpPr txBox="true"/>
          <p:nvPr/>
        </p:nvSpPr>
        <p:spPr>
          <a:xfrm rot="0">
            <a:off x="1395120" y="2461905"/>
            <a:ext cx="8119215" cy="2333628"/>
          </a:xfrm>
          <a:prstGeom prst="rect">
            <a:avLst/>
          </a:prstGeom>
        </p:spPr>
        <p:txBody>
          <a:bodyPr anchor="t" rtlCol="false" tIns="0" lIns="0" bIns="0" rIns="0">
            <a:spAutoFit/>
          </a:bodyPr>
          <a:lstStyle/>
          <a:p>
            <a:pPr algn="ctr">
              <a:lnSpc>
                <a:spcPts val="6000"/>
              </a:lnSpc>
            </a:pPr>
            <a:r>
              <a:rPr lang="en-US" sz="6000">
                <a:solidFill>
                  <a:srgbClr val="8B2C2C"/>
                </a:solidFill>
                <a:latin typeface="League Spartan"/>
                <a:ea typeface="League Spartan"/>
                <a:cs typeface="League Spartan"/>
                <a:sym typeface="League Spartan"/>
              </a:rPr>
              <a:t>Be Aware </a:t>
            </a:r>
          </a:p>
          <a:p>
            <a:pPr algn="ctr">
              <a:lnSpc>
                <a:spcPts val="6000"/>
              </a:lnSpc>
            </a:pPr>
            <a:r>
              <a:rPr lang="en-US" sz="6000">
                <a:solidFill>
                  <a:srgbClr val="8B2C2C"/>
                </a:solidFill>
                <a:latin typeface="League Spartan"/>
                <a:ea typeface="League Spartan"/>
                <a:cs typeface="League Spartan"/>
                <a:sym typeface="League Spartan"/>
              </a:rPr>
              <a:t>of </a:t>
            </a:r>
          </a:p>
          <a:p>
            <a:pPr algn="ctr">
              <a:lnSpc>
                <a:spcPts val="6000"/>
              </a:lnSpc>
            </a:pPr>
            <a:r>
              <a:rPr lang="en-US" sz="6000">
                <a:solidFill>
                  <a:srgbClr val="8B2C2C"/>
                </a:solidFill>
                <a:latin typeface="League Spartan"/>
                <a:ea typeface="League Spartan"/>
                <a:cs typeface="League Spartan"/>
                <a:sym typeface="League Spartan"/>
              </a:rPr>
              <a:t>Your Energy</a:t>
            </a:r>
          </a:p>
        </p:txBody>
      </p:sp>
      <p:sp>
        <p:nvSpPr>
          <p:cNvPr name="TextBox 14" id="14"/>
          <p:cNvSpPr txBox="true"/>
          <p:nvPr/>
        </p:nvSpPr>
        <p:spPr>
          <a:xfrm rot="0">
            <a:off x="1139085" y="4976353"/>
            <a:ext cx="8119215" cy="5945505"/>
          </a:xfrm>
          <a:prstGeom prst="rect">
            <a:avLst/>
          </a:prstGeom>
        </p:spPr>
        <p:txBody>
          <a:bodyPr anchor="t" rtlCol="false" tIns="0" lIns="0" bIns="0" rIns="0">
            <a:spAutoFit/>
          </a:bodyPr>
          <a:lstStyle/>
          <a:p>
            <a:pPr algn="l" marL="712468" indent="-356234" lvl="1">
              <a:lnSpc>
                <a:spcPts val="4619"/>
              </a:lnSpc>
              <a:buFont typeface="Arial"/>
              <a:buChar char="•"/>
            </a:pPr>
            <a:r>
              <a:rPr lang="en-US" b="true" sz="3299">
                <a:solidFill>
                  <a:srgbClr val="000000"/>
                </a:solidFill>
                <a:latin typeface="Canva Sans Bold"/>
                <a:ea typeface="Canva Sans Bold"/>
                <a:cs typeface="Canva Sans Bold"/>
                <a:sym typeface="Canva Sans Bold"/>
              </a:rPr>
              <a:t>Goal:</a:t>
            </a:r>
            <a:r>
              <a:rPr lang="en-US" sz="3299">
                <a:solidFill>
                  <a:srgbClr val="000000"/>
                </a:solidFill>
                <a:latin typeface="Canva Sans"/>
                <a:ea typeface="Canva Sans"/>
                <a:cs typeface="Canva Sans"/>
                <a:sym typeface="Canva Sans"/>
              </a:rPr>
              <a:t> Convey positive energy that is both calm and engaged.</a:t>
            </a:r>
          </a:p>
          <a:p>
            <a:pPr algn="l">
              <a:lnSpc>
                <a:spcPts val="1260"/>
              </a:lnSpc>
            </a:pPr>
          </a:p>
          <a:p>
            <a:pPr algn="l" marL="712468" indent="-356234" lvl="1">
              <a:lnSpc>
                <a:spcPts val="4619"/>
              </a:lnSpc>
              <a:buFont typeface="Arial"/>
              <a:buChar char="•"/>
            </a:pPr>
            <a:r>
              <a:rPr lang="en-US" b="true" sz="3299">
                <a:solidFill>
                  <a:srgbClr val="000000"/>
                </a:solidFill>
                <a:latin typeface="Canva Sans Bold"/>
                <a:ea typeface="Canva Sans Bold"/>
                <a:cs typeface="Canva Sans Bold"/>
                <a:sym typeface="Canva Sans Bold"/>
              </a:rPr>
              <a:t>How:</a:t>
            </a:r>
            <a:r>
              <a:rPr lang="en-US" sz="3299">
                <a:solidFill>
                  <a:srgbClr val="000000"/>
                </a:solidFill>
                <a:latin typeface="Canva Sans"/>
                <a:ea typeface="Canva Sans"/>
                <a:cs typeface="Canva Sans"/>
                <a:sym typeface="Canva Sans"/>
              </a:rPr>
              <a:t> Keep your energy steady, avoid nervous gestures, and project warmth and enthusiasm. A composed energy can help you appear in control, while an approachable attitude makes you someone people want to engage with.</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287000" cy="12849225"/>
          </a:xfrm>
          <a:custGeom>
            <a:avLst/>
            <a:gdLst/>
            <a:ahLst/>
            <a:cxnLst/>
            <a:rect r="r" b="b" t="t" l="l"/>
            <a:pathLst>
              <a:path h="12849225" w="10287000">
                <a:moveTo>
                  <a:pt x="0" y="0"/>
                </a:moveTo>
                <a:lnTo>
                  <a:pt x="10287000" y="0"/>
                </a:lnTo>
                <a:lnTo>
                  <a:pt x="10287000" y="12849225"/>
                </a:lnTo>
                <a:lnTo>
                  <a:pt x="0" y="12849225"/>
                </a:lnTo>
                <a:lnTo>
                  <a:pt x="0" y="0"/>
                </a:lnTo>
                <a:close/>
              </a:path>
            </a:pathLst>
          </a:custGeom>
          <a:blipFill>
            <a:blip r:embed="rId2"/>
            <a:stretch>
              <a:fillRect l="-43720" t="0" r="-43720" b="-74"/>
            </a:stretch>
          </a:blipFill>
        </p:spPr>
      </p:sp>
      <p:grpSp>
        <p:nvGrpSpPr>
          <p:cNvPr name="Group 3" id="3"/>
          <p:cNvGrpSpPr/>
          <p:nvPr/>
        </p:nvGrpSpPr>
        <p:grpSpPr>
          <a:xfrm rot="0">
            <a:off x="0" y="12029992"/>
            <a:ext cx="10287000" cy="828758"/>
            <a:chOff x="0" y="0"/>
            <a:chExt cx="2709333" cy="218274"/>
          </a:xfrm>
        </p:grpSpPr>
        <p:sp>
          <p:nvSpPr>
            <p:cNvPr name="Freeform 4" id="4"/>
            <p:cNvSpPr/>
            <p:nvPr/>
          </p:nvSpPr>
          <p:spPr>
            <a:xfrm flipH="false" flipV="false" rot="0">
              <a:off x="0" y="0"/>
              <a:ext cx="2709333" cy="218274"/>
            </a:xfrm>
            <a:custGeom>
              <a:avLst/>
              <a:gdLst/>
              <a:ahLst/>
              <a:cxnLst/>
              <a:rect r="r" b="b" t="t" l="l"/>
              <a:pathLst>
                <a:path h="218274" w="2709333">
                  <a:moveTo>
                    <a:pt x="0" y="0"/>
                  </a:moveTo>
                  <a:lnTo>
                    <a:pt x="2709333" y="0"/>
                  </a:lnTo>
                  <a:lnTo>
                    <a:pt x="2709333" y="218274"/>
                  </a:lnTo>
                  <a:lnTo>
                    <a:pt x="0" y="218274"/>
                  </a:lnTo>
                  <a:close/>
                </a:path>
              </a:pathLst>
            </a:custGeom>
            <a:solidFill>
              <a:srgbClr val="FFFFFF">
                <a:alpha val="37647"/>
              </a:srgbClr>
            </a:solidFill>
          </p:spPr>
        </p:sp>
        <p:sp>
          <p:nvSpPr>
            <p:cNvPr name="TextBox 5" id="5"/>
            <p:cNvSpPr txBox="true"/>
            <p:nvPr/>
          </p:nvSpPr>
          <p:spPr>
            <a:xfrm>
              <a:off x="0" y="-38100"/>
              <a:ext cx="2709333" cy="256374"/>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3242306" y="12029992"/>
            <a:ext cx="751732" cy="751732"/>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0" t="-8148" r="0" b="-8148"/>
              </a:stretch>
            </a:blipFill>
          </p:spPr>
        </p:sp>
      </p:grpSp>
      <p:sp>
        <p:nvSpPr>
          <p:cNvPr name="Freeform 8" id="8"/>
          <p:cNvSpPr/>
          <p:nvPr/>
        </p:nvSpPr>
        <p:spPr>
          <a:xfrm flipH="false" flipV="false" rot="0">
            <a:off x="3477200" y="330553"/>
            <a:ext cx="3955055" cy="1396295"/>
          </a:xfrm>
          <a:custGeom>
            <a:avLst/>
            <a:gdLst/>
            <a:ahLst/>
            <a:cxnLst/>
            <a:rect r="r" b="b" t="t" l="l"/>
            <a:pathLst>
              <a:path h="1396295" w="3955055">
                <a:moveTo>
                  <a:pt x="0" y="0"/>
                </a:moveTo>
                <a:lnTo>
                  <a:pt x="3955055" y="0"/>
                </a:lnTo>
                <a:lnTo>
                  <a:pt x="3955055" y="1396294"/>
                </a:lnTo>
                <a:lnTo>
                  <a:pt x="0" y="1396294"/>
                </a:lnTo>
                <a:lnTo>
                  <a:pt x="0" y="0"/>
                </a:lnTo>
                <a:close/>
              </a:path>
            </a:pathLst>
          </a:custGeom>
          <a:blipFill>
            <a:blip r:embed="rId4"/>
            <a:stretch>
              <a:fillRect l="0" t="0" r="0" b="0"/>
            </a:stretch>
          </a:blipFill>
        </p:spPr>
      </p:sp>
      <p:sp>
        <p:nvSpPr>
          <p:cNvPr name="TextBox 9" id="9"/>
          <p:cNvSpPr txBox="true"/>
          <p:nvPr/>
        </p:nvSpPr>
        <p:spPr>
          <a:xfrm rot="0">
            <a:off x="675749" y="12168653"/>
            <a:ext cx="2462212"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Follow</a:t>
            </a:r>
            <a:r>
              <a:rPr lang="en-US" sz="1900" b="true">
                <a:solidFill>
                  <a:srgbClr val="000000"/>
                </a:solidFill>
                <a:latin typeface="Canva Sans Bold"/>
                <a:ea typeface="Canva Sans Bold"/>
                <a:cs typeface="Canva Sans Bold"/>
                <a:sym typeface="Canva Sans Bold"/>
              </a:rPr>
              <a:t> </a:t>
            </a:r>
            <a:r>
              <a:rPr lang="en-US" sz="1900" b="true">
                <a:solidFill>
                  <a:srgbClr val="C40808"/>
                </a:solidFill>
                <a:latin typeface="Canva Sans Bold"/>
                <a:ea typeface="Canva Sans Bold"/>
                <a:cs typeface="Canva Sans Bold"/>
                <a:sym typeface="Canva Sans Bold"/>
              </a:rPr>
              <a:t>Shafqat Jilani</a:t>
            </a:r>
          </a:p>
        </p:txBody>
      </p:sp>
      <p:sp>
        <p:nvSpPr>
          <p:cNvPr name="TextBox 10" id="10"/>
          <p:cNvSpPr txBox="true"/>
          <p:nvPr/>
        </p:nvSpPr>
        <p:spPr>
          <a:xfrm rot="0">
            <a:off x="4098383" y="12168653"/>
            <a:ext cx="5523905"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for Sales Leadership + Business Empowerment </a:t>
            </a:r>
          </a:p>
        </p:txBody>
      </p:sp>
      <p:sp>
        <p:nvSpPr>
          <p:cNvPr name="TextBox 11" id="11"/>
          <p:cNvSpPr txBox="true"/>
          <p:nvPr/>
        </p:nvSpPr>
        <p:spPr>
          <a:xfrm rot="0">
            <a:off x="4549853" y="12463292"/>
            <a:ext cx="4620964" cy="240664"/>
          </a:xfrm>
          <a:prstGeom prst="rect">
            <a:avLst/>
          </a:prstGeom>
        </p:spPr>
        <p:txBody>
          <a:bodyPr anchor="t" rtlCol="false" tIns="0" lIns="0" bIns="0" rIns="0">
            <a:spAutoFit/>
          </a:bodyPr>
          <a:lstStyle/>
          <a:p>
            <a:pPr algn="ctr">
              <a:lnSpc>
                <a:spcPts val="1960"/>
              </a:lnSpc>
            </a:pPr>
            <a:r>
              <a:rPr lang="en-US" sz="1400">
                <a:solidFill>
                  <a:srgbClr val="000000"/>
                </a:solidFill>
                <a:latin typeface="Canva Sans"/>
                <a:ea typeface="Canva Sans"/>
                <a:cs typeface="Canva Sans"/>
                <a:sym typeface="Canva Sans"/>
              </a:rPr>
              <a:t>www.IKTAR.org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info@IKTAR.org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+92 321 783 5515</a:t>
            </a:r>
          </a:p>
        </p:txBody>
      </p:sp>
      <p:sp>
        <p:nvSpPr>
          <p:cNvPr name="TextBox 12" id="12"/>
          <p:cNvSpPr txBox="true"/>
          <p:nvPr/>
        </p:nvSpPr>
        <p:spPr>
          <a:xfrm rot="0">
            <a:off x="1038369" y="1993547"/>
            <a:ext cx="1213098" cy="918591"/>
          </a:xfrm>
          <a:prstGeom prst="rect">
            <a:avLst/>
          </a:prstGeom>
        </p:spPr>
        <p:txBody>
          <a:bodyPr anchor="t" rtlCol="false" tIns="0" lIns="0" bIns="0" rIns="0">
            <a:spAutoFit/>
          </a:bodyPr>
          <a:lstStyle/>
          <a:p>
            <a:pPr algn="ctr">
              <a:lnSpc>
                <a:spcPts val="6552"/>
              </a:lnSpc>
            </a:pPr>
            <a:r>
              <a:rPr lang="en-US" sz="7800" b="true">
                <a:solidFill>
                  <a:srgbClr val="C6C4C0"/>
                </a:solidFill>
                <a:latin typeface="Canva Sans Bold"/>
                <a:ea typeface="Canva Sans Bold"/>
                <a:cs typeface="Canva Sans Bold"/>
                <a:sym typeface="Canva Sans Bold"/>
              </a:rPr>
              <a:t>10</a:t>
            </a:r>
          </a:p>
        </p:txBody>
      </p:sp>
      <p:sp>
        <p:nvSpPr>
          <p:cNvPr name="TextBox 13" id="13"/>
          <p:cNvSpPr txBox="true"/>
          <p:nvPr/>
        </p:nvSpPr>
        <p:spPr>
          <a:xfrm rot="0">
            <a:off x="1395120" y="2461905"/>
            <a:ext cx="8119215" cy="2333628"/>
          </a:xfrm>
          <a:prstGeom prst="rect">
            <a:avLst/>
          </a:prstGeom>
        </p:spPr>
        <p:txBody>
          <a:bodyPr anchor="t" rtlCol="false" tIns="0" lIns="0" bIns="0" rIns="0">
            <a:spAutoFit/>
          </a:bodyPr>
          <a:lstStyle/>
          <a:p>
            <a:pPr algn="ctr">
              <a:lnSpc>
                <a:spcPts val="6000"/>
              </a:lnSpc>
            </a:pPr>
            <a:r>
              <a:rPr lang="en-US" sz="6000">
                <a:solidFill>
                  <a:srgbClr val="8B2C2C"/>
                </a:solidFill>
                <a:latin typeface="League Spartan"/>
                <a:ea typeface="League Spartan"/>
                <a:cs typeface="League Spartan"/>
                <a:sym typeface="League Spartan"/>
              </a:rPr>
              <a:t>Take Time for Reflection After Each Meeting</a:t>
            </a:r>
          </a:p>
        </p:txBody>
      </p:sp>
      <p:sp>
        <p:nvSpPr>
          <p:cNvPr name="TextBox 14" id="14"/>
          <p:cNvSpPr txBox="true"/>
          <p:nvPr/>
        </p:nvSpPr>
        <p:spPr>
          <a:xfrm rot="0">
            <a:off x="1139085" y="4976353"/>
            <a:ext cx="8119215" cy="5383530"/>
          </a:xfrm>
          <a:prstGeom prst="rect">
            <a:avLst/>
          </a:prstGeom>
        </p:spPr>
        <p:txBody>
          <a:bodyPr anchor="t" rtlCol="false" tIns="0" lIns="0" bIns="0" rIns="0">
            <a:spAutoFit/>
          </a:bodyPr>
          <a:lstStyle/>
          <a:p>
            <a:pPr algn="l" marL="712468" indent="-356234" lvl="1">
              <a:lnSpc>
                <a:spcPts val="4619"/>
              </a:lnSpc>
              <a:buFont typeface="Arial"/>
              <a:buChar char="•"/>
            </a:pPr>
            <a:r>
              <a:rPr lang="en-US" b="true" sz="3299">
                <a:solidFill>
                  <a:srgbClr val="000000"/>
                </a:solidFill>
                <a:latin typeface="Canva Sans Bold"/>
                <a:ea typeface="Canva Sans Bold"/>
                <a:cs typeface="Canva Sans Bold"/>
                <a:sym typeface="Canva Sans Bold"/>
              </a:rPr>
              <a:t>Goal:</a:t>
            </a:r>
            <a:r>
              <a:rPr lang="en-US" sz="3299">
                <a:solidFill>
                  <a:srgbClr val="000000"/>
                </a:solidFill>
                <a:latin typeface="Canva Sans"/>
                <a:ea typeface="Canva Sans"/>
                <a:cs typeface="Canva Sans"/>
                <a:sym typeface="Canva Sans"/>
              </a:rPr>
              <a:t> Continuously improve your professional presence.</a:t>
            </a:r>
          </a:p>
          <a:p>
            <a:pPr algn="l">
              <a:lnSpc>
                <a:spcPts val="1400"/>
              </a:lnSpc>
            </a:pPr>
          </a:p>
          <a:p>
            <a:pPr algn="l" marL="712468" indent="-356234" lvl="1">
              <a:lnSpc>
                <a:spcPts val="4619"/>
              </a:lnSpc>
              <a:buFont typeface="Arial"/>
              <a:buChar char="•"/>
            </a:pPr>
            <a:r>
              <a:rPr lang="en-US" b="true" sz="3299">
                <a:solidFill>
                  <a:srgbClr val="000000"/>
                </a:solidFill>
                <a:latin typeface="Canva Sans Bold"/>
                <a:ea typeface="Canva Sans Bold"/>
                <a:cs typeface="Canva Sans Bold"/>
                <a:sym typeface="Canva Sans Bold"/>
              </a:rPr>
              <a:t>How:</a:t>
            </a:r>
            <a:r>
              <a:rPr lang="en-US" sz="3299">
                <a:solidFill>
                  <a:srgbClr val="000000"/>
                </a:solidFill>
                <a:latin typeface="Canva Sans"/>
                <a:ea typeface="Canva Sans"/>
                <a:cs typeface="Canva Sans"/>
                <a:sym typeface="Canva Sans"/>
              </a:rPr>
              <a:t> After each meeting, reflect on what went well and where you can improve. Consider your body language, engagement level, and clarity. This practice will allow you to polish your approach for future meetings.</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287000" cy="12849225"/>
          </a:xfrm>
          <a:custGeom>
            <a:avLst/>
            <a:gdLst/>
            <a:ahLst/>
            <a:cxnLst/>
            <a:rect r="r" b="b" t="t" l="l"/>
            <a:pathLst>
              <a:path h="12849225" w="10287000">
                <a:moveTo>
                  <a:pt x="0" y="0"/>
                </a:moveTo>
                <a:lnTo>
                  <a:pt x="10287000" y="0"/>
                </a:lnTo>
                <a:lnTo>
                  <a:pt x="10287000" y="12849225"/>
                </a:lnTo>
                <a:lnTo>
                  <a:pt x="0" y="12849225"/>
                </a:lnTo>
                <a:lnTo>
                  <a:pt x="0" y="0"/>
                </a:lnTo>
                <a:close/>
              </a:path>
            </a:pathLst>
          </a:custGeom>
          <a:blipFill>
            <a:blip r:embed="rId2"/>
            <a:stretch>
              <a:fillRect l="-36655" t="0" r="-36655" b="-74"/>
            </a:stretch>
          </a:blipFill>
        </p:spPr>
      </p:sp>
      <p:grpSp>
        <p:nvGrpSpPr>
          <p:cNvPr name="Group 3" id="3"/>
          <p:cNvGrpSpPr/>
          <p:nvPr/>
        </p:nvGrpSpPr>
        <p:grpSpPr>
          <a:xfrm rot="0">
            <a:off x="0" y="12029992"/>
            <a:ext cx="10287000" cy="828758"/>
            <a:chOff x="0" y="0"/>
            <a:chExt cx="2709333" cy="218274"/>
          </a:xfrm>
        </p:grpSpPr>
        <p:sp>
          <p:nvSpPr>
            <p:cNvPr name="Freeform 4" id="4"/>
            <p:cNvSpPr/>
            <p:nvPr/>
          </p:nvSpPr>
          <p:spPr>
            <a:xfrm flipH="false" flipV="false" rot="0">
              <a:off x="0" y="0"/>
              <a:ext cx="2709333" cy="218274"/>
            </a:xfrm>
            <a:custGeom>
              <a:avLst/>
              <a:gdLst/>
              <a:ahLst/>
              <a:cxnLst/>
              <a:rect r="r" b="b" t="t" l="l"/>
              <a:pathLst>
                <a:path h="218274" w="2709333">
                  <a:moveTo>
                    <a:pt x="0" y="0"/>
                  </a:moveTo>
                  <a:lnTo>
                    <a:pt x="2709333" y="0"/>
                  </a:lnTo>
                  <a:lnTo>
                    <a:pt x="2709333" y="218274"/>
                  </a:lnTo>
                  <a:lnTo>
                    <a:pt x="0" y="218274"/>
                  </a:lnTo>
                  <a:close/>
                </a:path>
              </a:pathLst>
            </a:custGeom>
            <a:solidFill>
              <a:srgbClr val="FFFFFF">
                <a:alpha val="37647"/>
              </a:srgbClr>
            </a:solidFill>
          </p:spPr>
        </p:sp>
        <p:sp>
          <p:nvSpPr>
            <p:cNvPr name="TextBox 5" id="5"/>
            <p:cNvSpPr txBox="true"/>
            <p:nvPr/>
          </p:nvSpPr>
          <p:spPr>
            <a:xfrm>
              <a:off x="0" y="-38100"/>
              <a:ext cx="2709333" cy="256374"/>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3242306" y="12029992"/>
            <a:ext cx="751732" cy="751732"/>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0" t="-8148" r="0" b="-8148"/>
              </a:stretch>
            </a:blipFill>
          </p:spPr>
        </p:sp>
      </p:grpSp>
      <p:sp>
        <p:nvSpPr>
          <p:cNvPr name="Freeform 8" id="8"/>
          <p:cNvSpPr/>
          <p:nvPr/>
        </p:nvSpPr>
        <p:spPr>
          <a:xfrm flipH="false" flipV="false" rot="0">
            <a:off x="3477200" y="330553"/>
            <a:ext cx="3955055" cy="1396295"/>
          </a:xfrm>
          <a:custGeom>
            <a:avLst/>
            <a:gdLst/>
            <a:ahLst/>
            <a:cxnLst/>
            <a:rect r="r" b="b" t="t" l="l"/>
            <a:pathLst>
              <a:path h="1396295" w="3955055">
                <a:moveTo>
                  <a:pt x="0" y="0"/>
                </a:moveTo>
                <a:lnTo>
                  <a:pt x="3955055" y="0"/>
                </a:lnTo>
                <a:lnTo>
                  <a:pt x="3955055" y="1396294"/>
                </a:lnTo>
                <a:lnTo>
                  <a:pt x="0" y="1396294"/>
                </a:lnTo>
                <a:lnTo>
                  <a:pt x="0" y="0"/>
                </a:lnTo>
                <a:close/>
              </a:path>
            </a:pathLst>
          </a:custGeom>
          <a:blipFill>
            <a:blip r:embed="rId4"/>
            <a:stretch>
              <a:fillRect l="0" t="0" r="0" b="0"/>
            </a:stretch>
          </a:blipFill>
        </p:spPr>
      </p:sp>
      <p:sp>
        <p:nvSpPr>
          <p:cNvPr name="TextBox 9" id="9"/>
          <p:cNvSpPr txBox="true"/>
          <p:nvPr/>
        </p:nvSpPr>
        <p:spPr>
          <a:xfrm rot="0">
            <a:off x="675749" y="12168653"/>
            <a:ext cx="2462212"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Follow</a:t>
            </a:r>
            <a:r>
              <a:rPr lang="en-US" sz="1900" b="true">
                <a:solidFill>
                  <a:srgbClr val="000000"/>
                </a:solidFill>
                <a:latin typeface="Canva Sans Bold"/>
                <a:ea typeface="Canva Sans Bold"/>
                <a:cs typeface="Canva Sans Bold"/>
                <a:sym typeface="Canva Sans Bold"/>
              </a:rPr>
              <a:t> </a:t>
            </a:r>
            <a:r>
              <a:rPr lang="en-US" sz="1900" b="true">
                <a:solidFill>
                  <a:srgbClr val="C40808"/>
                </a:solidFill>
                <a:latin typeface="Canva Sans Bold"/>
                <a:ea typeface="Canva Sans Bold"/>
                <a:cs typeface="Canva Sans Bold"/>
                <a:sym typeface="Canva Sans Bold"/>
              </a:rPr>
              <a:t>Shafqat Jilani</a:t>
            </a:r>
          </a:p>
        </p:txBody>
      </p:sp>
      <p:sp>
        <p:nvSpPr>
          <p:cNvPr name="TextBox 10" id="10"/>
          <p:cNvSpPr txBox="true"/>
          <p:nvPr/>
        </p:nvSpPr>
        <p:spPr>
          <a:xfrm rot="0">
            <a:off x="4098383" y="12168653"/>
            <a:ext cx="5523905" cy="323214"/>
          </a:xfrm>
          <a:prstGeom prst="rect">
            <a:avLst/>
          </a:prstGeom>
        </p:spPr>
        <p:txBody>
          <a:bodyPr anchor="t" rtlCol="false" tIns="0" lIns="0" bIns="0" rIns="0">
            <a:spAutoFit/>
          </a:bodyPr>
          <a:lstStyle/>
          <a:p>
            <a:pPr algn="ctr">
              <a:lnSpc>
                <a:spcPts val="2660"/>
              </a:lnSpc>
            </a:pPr>
            <a:r>
              <a:rPr lang="en-US" sz="1900" b="true">
                <a:solidFill>
                  <a:srgbClr val="545454"/>
                </a:solidFill>
                <a:latin typeface="Canva Sans Bold"/>
                <a:ea typeface="Canva Sans Bold"/>
                <a:cs typeface="Canva Sans Bold"/>
                <a:sym typeface="Canva Sans Bold"/>
              </a:rPr>
              <a:t>for Sales Leadership + Business Empowerment </a:t>
            </a:r>
          </a:p>
        </p:txBody>
      </p:sp>
      <p:sp>
        <p:nvSpPr>
          <p:cNvPr name="TextBox 11" id="11"/>
          <p:cNvSpPr txBox="true"/>
          <p:nvPr/>
        </p:nvSpPr>
        <p:spPr>
          <a:xfrm rot="0">
            <a:off x="4549853" y="12463292"/>
            <a:ext cx="4620964" cy="240664"/>
          </a:xfrm>
          <a:prstGeom prst="rect">
            <a:avLst/>
          </a:prstGeom>
        </p:spPr>
        <p:txBody>
          <a:bodyPr anchor="t" rtlCol="false" tIns="0" lIns="0" bIns="0" rIns="0">
            <a:spAutoFit/>
          </a:bodyPr>
          <a:lstStyle/>
          <a:p>
            <a:pPr algn="ctr">
              <a:lnSpc>
                <a:spcPts val="1960"/>
              </a:lnSpc>
            </a:pPr>
            <a:r>
              <a:rPr lang="en-US" sz="1400">
                <a:solidFill>
                  <a:srgbClr val="000000"/>
                </a:solidFill>
                <a:latin typeface="Canva Sans"/>
                <a:ea typeface="Canva Sans"/>
                <a:cs typeface="Canva Sans"/>
                <a:sym typeface="Canva Sans"/>
              </a:rPr>
              <a:t>www.IKTAR.org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info@IKTAR.org   </a:t>
            </a:r>
            <a:r>
              <a:rPr lang="en-US" sz="1400">
                <a:solidFill>
                  <a:srgbClr val="C40808"/>
                </a:solidFill>
                <a:latin typeface="Canva Sans"/>
                <a:ea typeface="Canva Sans"/>
                <a:cs typeface="Canva Sans"/>
                <a:sym typeface="Canva Sans"/>
              </a:rPr>
              <a:t>|</a:t>
            </a:r>
            <a:r>
              <a:rPr lang="en-US" sz="1400">
                <a:solidFill>
                  <a:srgbClr val="000000"/>
                </a:solidFill>
                <a:latin typeface="Canva Sans"/>
                <a:ea typeface="Canva Sans"/>
                <a:cs typeface="Canva Sans"/>
                <a:sym typeface="Canva Sans"/>
              </a:rPr>
              <a:t>   +92 321 783 5515</a:t>
            </a:r>
          </a:p>
        </p:txBody>
      </p:sp>
      <p:sp>
        <p:nvSpPr>
          <p:cNvPr name="TextBox 12" id="12"/>
          <p:cNvSpPr txBox="true"/>
          <p:nvPr/>
        </p:nvSpPr>
        <p:spPr>
          <a:xfrm rot="0">
            <a:off x="1219200" y="2457514"/>
            <a:ext cx="7848600" cy="1482856"/>
          </a:xfrm>
          <a:prstGeom prst="rect">
            <a:avLst/>
          </a:prstGeom>
        </p:spPr>
        <p:txBody>
          <a:bodyPr anchor="t" rtlCol="false" tIns="0" lIns="0" bIns="0" rIns="0">
            <a:spAutoFit/>
          </a:bodyPr>
          <a:lstStyle/>
          <a:p>
            <a:pPr algn="ctr">
              <a:lnSpc>
                <a:spcPts val="5544"/>
              </a:lnSpc>
            </a:pPr>
            <a:r>
              <a:rPr lang="en-US" sz="6600">
                <a:solidFill>
                  <a:srgbClr val="8B2C2C"/>
                </a:solidFill>
                <a:latin typeface="Palm Club"/>
                <a:ea typeface="Palm Club"/>
                <a:cs typeface="Palm Club"/>
                <a:sym typeface="Palm Club"/>
              </a:rPr>
              <a:t>"Transform Insight </a:t>
            </a:r>
          </a:p>
          <a:p>
            <a:pPr algn="ctr">
              <a:lnSpc>
                <a:spcPts val="5544"/>
              </a:lnSpc>
            </a:pPr>
            <a:r>
              <a:rPr lang="en-US" sz="6600">
                <a:solidFill>
                  <a:srgbClr val="8B2C2C"/>
                </a:solidFill>
                <a:latin typeface="Palm Club"/>
                <a:ea typeface="Palm Club"/>
                <a:cs typeface="Palm Club"/>
                <a:sym typeface="Palm Club"/>
              </a:rPr>
              <a:t>into Action"</a:t>
            </a:r>
          </a:p>
        </p:txBody>
      </p:sp>
      <p:sp>
        <p:nvSpPr>
          <p:cNvPr name="TextBox 13" id="13"/>
          <p:cNvSpPr txBox="true"/>
          <p:nvPr/>
        </p:nvSpPr>
        <p:spPr>
          <a:xfrm rot="0">
            <a:off x="896422" y="4490062"/>
            <a:ext cx="8671615" cy="4123152"/>
          </a:xfrm>
          <a:prstGeom prst="rect">
            <a:avLst/>
          </a:prstGeom>
        </p:spPr>
        <p:txBody>
          <a:bodyPr anchor="t" rtlCol="false" tIns="0" lIns="0" bIns="0" rIns="0">
            <a:spAutoFit/>
          </a:bodyPr>
          <a:lstStyle/>
          <a:p>
            <a:pPr algn="ctr">
              <a:lnSpc>
                <a:spcPts val="4070"/>
              </a:lnSpc>
            </a:pPr>
            <a:r>
              <a:rPr lang="en-US" sz="3634">
                <a:solidFill>
                  <a:srgbClr val="8B2C2C"/>
                </a:solidFill>
                <a:latin typeface="Canva Sans"/>
                <a:ea typeface="Canva Sans"/>
                <a:cs typeface="Canva Sans"/>
                <a:sym typeface="Canva Sans"/>
              </a:rPr>
              <a:t>Success isn't about knowing the rules, it's about applying them effectively.</a:t>
            </a:r>
          </a:p>
          <a:p>
            <a:pPr algn="ctr">
              <a:lnSpc>
                <a:spcPts val="4070"/>
              </a:lnSpc>
            </a:pPr>
            <a:r>
              <a:rPr lang="en-US" sz="3634">
                <a:solidFill>
                  <a:srgbClr val="8B2C2C"/>
                </a:solidFill>
                <a:latin typeface="Canva Sans"/>
                <a:ea typeface="Canva Sans"/>
                <a:cs typeface="Canva Sans"/>
                <a:sym typeface="Canva Sans"/>
              </a:rPr>
              <a:t>Are you ready to elevate your business and personal growth? </a:t>
            </a:r>
          </a:p>
          <a:p>
            <a:pPr algn="ctr">
              <a:lnSpc>
                <a:spcPts val="4070"/>
              </a:lnSpc>
            </a:pPr>
          </a:p>
          <a:p>
            <a:pPr algn="ctr">
              <a:lnSpc>
                <a:spcPts val="4070"/>
              </a:lnSpc>
            </a:pPr>
            <a:r>
              <a:rPr lang="en-US" sz="3634">
                <a:solidFill>
                  <a:srgbClr val="8B2C2C"/>
                </a:solidFill>
                <a:latin typeface="Canva Sans"/>
                <a:ea typeface="Canva Sans"/>
                <a:cs typeface="Canva Sans"/>
                <a:sym typeface="Canva Sans"/>
              </a:rPr>
              <a:t>Let's connect and unlock your true potential.</a:t>
            </a:r>
          </a:p>
          <a:p>
            <a:pPr algn="r">
              <a:lnSpc>
                <a:spcPts val="4070"/>
              </a:lnSpc>
            </a:pPr>
          </a:p>
        </p:txBody>
      </p:sp>
      <p:sp>
        <p:nvSpPr>
          <p:cNvPr name="TextBox 14" id="14"/>
          <p:cNvSpPr txBox="true"/>
          <p:nvPr/>
        </p:nvSpPr>
        <p:spPr>
          <a:xfrm rot="0">
            <a:off x="2324159" y="8137978"/>
            <a:ext cx="5638682" cy="3391536"/>
          </a:xfrm>
          <a:prstGeom prst="rect">
            <a:avLst/>
          </a:prstGeom>
        </p:spPr>
        <p:txBody>
          <a:bodyPr anchor="t" rtlCol="false" tIns="0" lIns="0" bIns="0" rIns="0">
            <a:spAutoFit/>
          </a:bodyPr>
          <a:lstStyle/>
          <a:p>
            <a:pPr algn="ctr">
              <a:lnSpc>
                <a:spcPts val="5739"/>
              </a:lnSpc>
            </a:pPr>
          </a:p>
          <a:p>
            <a:pPr algn="ctr">
              <a:lnSpc>
                <a:spcPts val="5179"/>
              </a:lnSpc>
            </a:pPr>
            <a:r>
              <a:rPr lang="en-US" sz="3699">
                <a:solidFill>
                  <a:srgbClr val="000000"/>
                </a:solidFill>
                <a:latin typeface="Canva Sans"/>
                <a:ea typeface="Canva Sans"/>
                <a:cs typeface="Canva Sans"/>
                <a:sym typeface="Canva Sans"/>
              </a:rPr>
              <a:t>📧 </a:t>
            </a:r>
            <a:r>
              <a:rPr lang="en-US" sz="3699">
                <a:solidFill>
                  <a:srgbClr val="545454"/>
                </a:solidFill>
                <a:latin typeface="Canva Sans"/>
                <a:ea typeface="Canva Sans"/>
                <a:cs typeface="Canva Sans"/>
                <a:sym typeface="Canva Sans"/>
              </a:rPr>
              <a:t>info@IKTAR.org </a:t>
            </a:r>
          </a:p>
          <a:p>
            <a:pPr algn="ctr">
              <a:lnSpc>
                <a:spcPts val="5179"/>
              </a:lnSpc>
            </a:pPr>
            <a:r>
              <a:rPr lang="en-US" sz="3699">
                <a:solidFill>
                  <a:srgbClr val="545454"/>
                </a:solidFill>
                <a:latin typeface="Canva Sans"/>
                <a:ea typeface="Canva Sans"/>
                <a:cs typeface="Canva Sans"/>
                <a:sym typeface="Canva Sans"/>
              </a:rPr>
              <a:t> 🌐</a:t>
            </a:r>
            <a:r>
              <a:rPr lang="en-US" sz="3699" u="sng">
                <a:solidFill>
                  <a:srgbClr val="545454"/>
                </a:solidFill>
                <a:latin typeface="Canva Sans"/>
                <a:ea typeface="Canva Sans"/>
                <a:cs typeface="Canva Sans"/>
                <a:sym typeface="Canva Sans"/>
                <a:hlinkClick r:id="rId5" tooltip="https://iktar.org"/>
              </a:rPr>
              <a:t> IKTAR.org</a:t>
            </a:r>
            <a:r>
              <a:rPr lang="en-US" sz="3699">
                <a:solidFill>
                  <a:srgbClr val="545454"/>
                </a:solidFill>
                <a:latin typeface="Canva Sans"/>
                <a:ea typeface="Canva Sans"/>
                <a:cs typeface="Canva Sans"/>
                <a:sym typeface="Canva Sans"/>
              </a:rPr>
              <a:t> </a:t>
            </a:r>
          </a:p>
          <a:p>
            <a:pPr algn="ctr">
              <a:lnSpc>
                <a:spcPts val="5179"/>
              </a:lnSpc>
            </a:pPr>
            <a:r>
              <a:rPr lang="en-US" sz="3699">
                <a:solidFill>
                  <a:srgbClr val="545454"/>
                </a:solidFill>
                <a:latin typeface="Canva Sans"/>
                <a:ea typeface="Canva Sans"/>
                <a:cs typeface="Canva Sans"/>
                <a:sym typeface="Canva Sans"/>
              </a:rPr>
              <a:t>📱 +92 321 783 5515</a:t>
            </a:r>
          </a:p>
          <a:p>
            <a:pPr algn="ctr">
              <a:lnSpc>
                <a:spcPts val="5739"/>
              </a:lnSpc>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DAGVpBJRiNE</dc:identifier>
  <dcterms:modified xsi:type="dcterms:W3CDTF">2011-08-01T06:04:30Z</dcterms:modified>
  <cp:revision>1</cp:revision>
  <dc:title>IKTAR How to Small Tips &amp; Presentations  (1080 x 1350 px)</dc:title>
</cp:coreProperties>
</file>